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56" r:id="rId2"/>
    <p:sldId id="331" r:id="rId3"/>
    <p:sldId id="325" r:id="rId4"/>
    <p:sldId id="461" r:id="rId5"/>
    <p:sldId id="464" r:id="rId6"/>
    <p:sldId id="467" r:id="rId7"/>
    <p:sldId id="472" r:id="rId8"/>
    <p:sldId id="318" r:id="rId9"/>
    <p:sldId id="329" r:id="rId10"/>
    <p:sldId id="328" r:id="rId11"/>
    <p:sldId id="332" r:id="rId12"/>
    <p:sldId id="473" r:id="rId13"/>
    <p:sldId id="474" r:id="rId14"/>
    <p:sldId id="532" r:id="rId15"/>
    <p:sldId id="354" r:id="rId16"/>
    <p:sldId id="550" r:id="rId17"/>
    <p:sldId id="533" r:id="rId18"/>
    <p:sldId id="489" r:id="rId19"/>
    <p:sldId id="490" r:id="rId20"/>
    <p:sldId id="491" r:id="rId21"/>
    <p:sldId id="492" r:id="rId22"/>
    <p:sldId id="493" r:id="rId23"/>
    <p:sldId id="494" r:id="rId24"/>
    <p:sldId id="495" r:id="rId25"/>
    <p:sldId id="496" r:id="rId26"/>
    <p:sldId id="497" r:id="rId27"/>
    <p:sldId id="544" r:id="rId28"/>
    <p:sldId id="335" r:id="rId29"/>
    <p:sldId id="336" r:id="rId30"/>
    <p:sldId id="324" r:id="rId31"/>
    <p:sldId id="542" r:id="rId32"/>
    <p:sldId id="545" r:id="rId33"/>
    <p:sldId id="546" r:id="rId34"/>
    <p:sldId id="293" r:id="rId35"/>
    <p:sldId id="543" r:id="rId36"/>
    <p:sldId id="547" r:id="rId37"/>
    <p:sldId id="442" r:id="rId38"/>
    <p:sldId id="443" r:id="rId39"/>
    <p:sldId id="444" r:id="rId40"/>
    <p:sldId id="445" r:id="rId41"/>
    <p:sldId id="446" r:id="rId42"/>
    <p:sldId id="337" r:id="rId43"/>
    <p:sldId id="548" r:id="rId44"/>
    <p:sldId id="541" r:id="rId45"/>
    <p:sldId id="535" r:id="rId46"/>
    <p:sldId id="534" r:id="rId47"/>
    <p:sldId id="536" r:id="rId48"/>
    <p:sldId id="537" r:id="rId49"/>
    <p:sldId id="538" r:id="rId50"/>
    <p:sldId id="539" r:id="rId51"/>
    <p:sldId id="540" r:id="rId52"/>
    <p:sldId id="338" r:id="rId53"/>
    <p:sldId id="549"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548"/>
    <a:srgbClr val="003E74"/>
    <a:srgbClr val="D4EFFC"/>
    <a:srgbClr val="9D9D9D"/>
    <a:srgbClr val="0085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694"/>
  </p:normalViewPr>
  <p:slideViewPr>
    <p:cSldViewPr snapToGrid="0" snapToObjects="1">
      <p:cViewPr varScale="1">
        <p:scale>
          <a:sx n="121" d="100"/>
          <a:sy n="121" d="100"/>
        </p:scale>
        <p:origin x="896" y="176"/>
      </p:cViewPr>
      <p:guideLst>
        <p:guide orient="horz" pos="2160"/>
        <p:guide pos="2880"/>
      </p:guideLst>
    </p:cSldViewPr>
  </p:slideViewPr>
  <p:outlineViewPr>
    <p:cViewPr>
      <p:scale>
        <a:sx n="33" d="100"/>
        <a:sy n="33" d="100"/>
      </p:scale>
      <p:origin x="0" y="-25688"/>
    </p:cViewPr>
  </p:outlineViewPr>
  <p:notesTextViewPr>
    <p:cViewPr>
      <p:scale>
        <a:sx n="100" d="100"/>
        <a:sy n="100" d="100"/>
      </p:scale>
      <p:origin x="0" y="0"/>
    </p:cViewPr>
  </p:notesTextViewPr>
  <p:sorterViewPr>
    <p:cViewPr>
      <p:scale>
        <a:sx n="1" d="1"/>
        <a:sy n="1" d="1"/>
      </p:scale>
      <p:origin x="0" y="0"/>
    </p:cViewPr>
  </p:sorterViewPr>
  <p:notesViewPr>
    <p:cSldViewPr snapToGrid="0" snapToObjects="1">
      <p:cViewPr varScale="1">
        <p:scale>
          <a:sx n="109" d="100"/>
          <a:sy n="109" d="100"/>
        </p:scale>
        <p:origin x="-253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b="1" dirty="0">
                <a:solidFill>
                  <a:srgbClr val="003E74"/>
                </a:solidFill>
              </a:rPr>
              <a:t>Name of presentation</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6B0EE2D-335A-3546-9D75-E17F32E16FE9}" type="datetime3">
              <a:rPr lang="en-GB" smtClean="0">
                <a:solidFill>
                  <a:srgbClr val="003E74"/>
                </a:solidFill>
              </a:rPr>
              <a:t>11 March, 2024</a:t>
            </a:fld>
            <a:endParaRPr lang="en-US" dirty="0">
              <a:solidFill>
                <a:srgbClr val="003E74"/>
              </a:solidFill>
            </a:endParaRPr>
          </a:p>
        </p:txBody>
      </p:sp>
    </p:spTree>
    <p:extLst>
      <p:ext uri="{BB962C8B-B14F-4D97-AF65-F5344CB8AC3E}">
        <p14:creationId xmlns:p14="http://schemas.microsoft.com/office/powerpoint/2010/main" val="3306949037"/>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solidFill>
                  <a:srgbClr val="003E74"/>
                </a:solidFill>
              </a:defRPr>
            </a:lvl1pPr>
          </a:lstStyle>
          <a:p>
            <a:r>
              <a:rPr lang="en-US" dirty="0"/>
              <a:t>Name of presentation</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rgbClr val="003E74"/>
                </a:solidFill>
              </a:defRPr>
            </a:lvl1pPr>
          </a:lstStyle>
          <a:p>
            <a:fld id="{8D35C32B-10D1-1447-A35B-280119DE9D12}" type="datetime3">
              <a:rPr lang="en-GB" smtClean="0"/>
              <a:pPr/>
              <a:t>11 March, 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2133265648"/>
      </p:ext>
    </p:extLst>
  </p:cSld>
  <p:clrMap bg1="lt1" tx1="dk1" bg2="lt2" tx2="dk2" accent1="accent1" accent2="accent2" accent3="accent3" accent4="accent4" accent5="accent5" accent6="accent6" hlink="hlink" folHlink="folHlink"/>
  <p:hf sldNum="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no image)">
    <p:bg>
      <p:bgPr>
        <a:solidFill>
          <a:srgbClr val="D4EFFC"/>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3942832"/>
            <a:ext cx="6400800" cy="604513"/>
          </a:xfrm>
        </p:spPr>
        <p:txBody>
          <a:bodyPr/>
          <a:lstStyle>
            <a:lvl1pPr marL="0" indent="0" algn="l">
              <a:buNone/>
              <a:defRPr sz="28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13" name="Title 12"/>
          <p:cNvSpPr>
            <a:spLocks noGrp="1"/>
          </p:cNvSpPr>
          <p:nvPr>
            <p:ph type="title"/>
          </p:nvPr>
        </p:nvSpPr>
        <p:spPr>
          <a:xfrm>
            <a:off x="457200" y="2096689"/>
            <a:ext cx="8229600" cy="1143000"/>
          </a:xfrm>
        </p:spPr>
        <p:txBody>
          <a:bodyPr/>
          <a:lstStyle>
            <a:lvl1pPr algn="l">
              <a:defRPr sz="5000" b="0">
                <a:solidFill>
                  <a:srgbClr val="003E74"/>
                </a:solidFill>
              </a:defRPr>
            </a:lvl1pPr>
          </a:lstStyle>
          <a:p>
            <a:r>
              <a:rPr lang="en-GB" dirty="0"/>
              <a:t>Click to edit Master title style</a:t>
            </a:r>
            <a:endParaRPr lang="en-US" dirty="0"/>
          </a:p>
        </p:txBody>
      </p:sp>
      <p:sp>
        <p:nvSpPr>
          <p:cNvPr id="7" name="Text Placeholder 3"/>
          <p:cNvSpPr txBox="1">
            <a:spLocks/>
          </p:cNvSpPr>
          <p:nvPr userDrawn="1"/>
        </p:nvSpPr>
        <p:spPr>
          <a:xfrm>
            <a:off x="6340639" y="800593"/>
            <a:ext cx="2346162" cy="257244"/>
          </a:xfrm>
          <a:prstGeom prst="rect">
            <a:avLst/>
          </a:prstGeom>
        </p:spPr>
        <p:txBody>
          <a:bodyPr lIns="0" tIns="0" rIns="0" bIns="0"/>
          <a:lstStyle>
            <a:lvl1pPr marL="0" indent="0" algn="r" defTabSz="457200" rtl="0" eaLnBrk="1" latinLnBrk="0" hangingPunct="1">
              <a:spcBef>
                <a:spcPct val="20000"/>
              </a:spcBef>
              <a:buClr>
                <a:srgbClr val="003E74"/>
              </a:buClr>
              <a:buFont typeface="Arial"/>
              <a:buNone/>
              <a:defRPr sz="1200" b="0" kern="1200" baseline="0">
                <a:solidFill>
                  <a:srgbClr val="003E74"/>
                </a:solidFill>
                <a:latin typeface="Arial"/>
                <a:ea typeface="+mn-ea"/>
                <a:cs typeface="Arial"/>
              </a:defRPr>
            </a:lvl1pPr>
            <a:lvl2pPr marL="742950" indent="-285750" algn="l" defTabSz="457200" rtl="0" eaLnBrk="1" latinLnBrk="0" hangingPunct="1">
              <a:spcBef>
                <a:spcPct val="20000"/>
              </a:spcBef>
              <a:buClr>
                <a:srgbClr val="003E74"/>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3pPr>
            <a:lvl4pPr marL="16002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0" name="Text Placeholder 9"/>
          <p:cNvSpPr>
            <a:spLocks noGrp="1"/>
          </p:cNvSpPr>
          <p:nvPr>
            <p:ph type="body" sz="quarter" idx="11" hasCustomPrompt="1"/>
          </p:nvPr>
        </p:nvSpPr>
        <p:spPr>
          <a:xfrm>
            <a:off x="457200" y="5273580"/>
            <a:ext cx="6400800" cy="339811"/>
          </a:xfrm>
        </p:spPr>
        <p:txBody>
          <a:bodyPr/>
          <a:lstStyle>
            <a:lvl1pPr marL="0" indent="0" algn="l">
              <a:buNone/>
              <a:defRPr sz="1200" baseline="0">
                <a:solidFill>
                  <a:srgbClr val="002548"/>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GB" dirty="0"/>
              <a:t>Click to edit author name</a:t>
            </a:r>
            <a:endParaRPr lang="en-US" dirty="0"/>
          </a:p>
        </p:txBody>
      </p:sp>
      <p:sp>
        <p:nvSpPr>
          <p:cNvPr id="8"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7180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63978-303F-154C-88A5-C660DDE0A0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814797-C434-4742-8997-5313C7E292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F1A190-CC59-714A-A6CB-7928B9DAF0C5}"/>
              </a:ext>
            </a:extLst>
          </p:cNvPr>
          <p:cNvSpPr>
            <a:spLocks noGrp="1"/>
          </p:cNvSpPr>
          <p:nvPr>
            <p:ph type="dt" sz="half" idx="10"/>
          </p:nvPr>
        </p:nvSpPr>
        <p:spPr/>
        <p:txBody>
          <a:bodyPr/>
          <a:lstStyle/>
          <a:p>
            <a:fld id="{A12B13E1-FC10-8844-BF0A-AFEE842F62BE}" type="datetimeFigureOut">
              <a:rPr lang="en-US" smtClean="0"/>
              <a:t>3/11/24</a:t>
            </a:fld>
            <a:endParaRPr lang="en-US"/>
          </a:p>
        </p:txBody>
      </p:sp>
      <p:sp>
        <p:nvSpPr>
          <p:cNvPr id="5" name="Footer Placeholder 4">
            <a:extLst>
              <a:ext uri="{FF2B5EF4-FFF2-40B4-BE49-F238E27FC236}">
                <a16:creationId xmlns:a16="http://schemas.microsoft.com/office/drawing/2014/main" id="{EDD3ACA4-231D-2841-8DF4-26D14273A8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16E162-17DE-0D45-99E0-5292D737D175}"/>
              </a:ext>
            </a:extLst>
          </p:cNvPr>
          <p:cNvSpPr>
            <a:spLocks noGrp="1"/>
          </p:cNvSpPr>
          <p:nvPr>
            <p:ph type="sldNum" sz="quarter" idx="12"/>
          </p:nvPr>
        </p:nvSpPr>
        <p:spPr/>
        <p:txBody>
          <a:bodyPr/>
          <a:lstStyle/>
          <a:p>
            <a:fld id="{8BCCF022-D2EE-6844-A65F-B37A7E2B8C9F}" type="slidenum">
              <a:rPr lang="en-US" smtClean="0"/>
              <a:t>‹#›</a:t>
            </a:fld>
            <a:endParaRPr lang="en-US"/>
          </a:p>
        </p:txBody>
      </p:sp>
    </p:spTree>
    <p:extLst>
      <p:ext uri="{BB962C8B-B14F-4D97-AF65-F5344CB8AC3E}">
        <p14:creationId xmlns:p14="http://schemas.microsoft.com/office/powerpoint/2010/main" val="1657260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3938590"/>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2F0C3FB-6588-C54C-8656-B0B6787C127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74B925B-875F-1140-BE7A-25A2ACC50A17}"/>
              </a:ext>
            </a:extLst>
          </p:cNvPr>
          <p:cNvSpPr>
            <a:spLocks noGrp="1" noChangeArrowheads="1"/>
          </p:cNvSpPr>
          <p:nvPr>
            <p:ph type="ftr" sz="quarter" idx="11"/>
          </p:nvPr>
        </p:nvSpPr>
        <p:spPr>
          <a:ln/>
        </p:spPr>
        <p:txBody>
          <a:bodyPr/>
          <a:lstStyle>
            <a:lvl1pPr>
              <a:defRPr/>
            </a:lvl1pPr>
          </a:lstStyle>
          <a:p>
            <a:pPr>
              <a:defRPr/>
            </a:pPr>
            <a:r>
              <a:rPr lang="en-US" altLang="en-US"/>
              <a:t>Stroustrup/Programming - Nov'13</a:t>
            </a:r>
          </a:p>
        </p:txBody>
      </p:sp>
      <p:sp>
        <p:nvSpPr>
          <p:cNvPr id="7" name="Rectangle 6">
            <a:extLst>
              <a:ext uri="{FF2B5EF4-FFF2-40B4-BE49-F238E27FC236}">
                <a16:creationId xmlns:a16="http://schemas.microsoft.com/office/drawing/2014/main" id="{9E9B20B5-AE91-1441-902F-E13BE247224F}"/>
              </a:ext>
            </a:extLst>
          </p:cNvPr>
          <p:cNvSpPr>
            <a:spLocks noGrp="1" noChangeArrowheads="1"/>
          </p:cNvSpPr>
          <p:nvPr>
            <p:ph type="sldNum" sz="quarter" idx="12"/>
          </p:nvPr>
        </p:nvSpPr>
        <p:spPr>
          <a:ln/>
        </p:spPr>
        <p:txBody>
          <a:bodyPr/>
          <a:lstStyle>
            <a:lvl1pPr>
              <a:defRPr/>
            </a:lvl1pPr>
          </a:lstStyle>
          <a:p>
            <a:fld id="{41AC3EF9-9EC0-A042-BF2A-71B9800A3936}" type="slidenum">
              <a:rPr lang="en-US" altLang="en-US"/>
              <a:pPr/>
              <a:t>‹#›</a:t>
            </a:fld>
            <a:endParaRPr lang="en-US" altLang="en-US"/>
          </a:p>
        </p:txBody>
      </p:sp>
    </p:spTree>
    <p:extLst>
      <p:ext uri="{BB962C8B-B14F-4D97-AF65-F5344CB8AC3E}">
        <p14:creationId xmlns:p14="http://schemas.microsoft.com/office/powerpoint/2010/main" val="3518238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BA0A2-E1BB-474D-BD63-3D46E7A687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BC5CB4-B001-C348-B3ED-A7B02A11D3B6}"/>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7829FB-DCAC-A440-93B1-E0C86979AE94}"/>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576A9A-C406-B947-A384-D98AD0FA5570}"/>
              </a:ext>
            </a:extLst>
          </p:cNvPr>
          <p:cNvSpPr>
            <a:spLocks noGrp="1"/>
          </p:cNvSpPr>
          <p:nvPr>
            <p:ph type="dt" sz="half" idx="10"/>
          </p:nvPr>
        </p:nvSpPr>
        <p:spPr/>
        <p:txBody>
          <a:bodyPr/>
          <a:lstStyle/>
          <a:p>
            <a:fld id="{A12B13E1-FC10-8844-BF0A-AFEE842F62BE}" type="datetimeFigureOut">
              <a:rPr lang="en-US" smtClean="0"/>
              <a:t>3/11/24</a:t>
            </a:fld>
            <a:endParaRPr lang="en-US"/>
          </a:p>
        </p:txBody>
      </p:sp>
      <p:sp>
        <p:nvSpPr>
          <p:cNvPr id="6" name="Footer Placeholder 5">
            <a:extLst>
              <a:ext uri="{FF2B5EF4-FFF2-40B4-BE49-F238E27FC236}">
                <a16:creationId xmlns:a16="http://schemas.microsoft.com/office/drawing/2014/main" id="{5E24C27E-C730-4B49-A25F-13ECF0EE06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AAB1B8-3E53-264D-A306-D5BA64EFE6C5}"/>
              </a:ext>
            </a:extLst>
          </p:cNvPr>
          <p:cNvSpPr>
            <a:spLocks noGrp="1"/>
          </p:cNvSpPr>
          <p:nvPr>
            <p:ph type="sldNum" sz="quarter" idx="12"/>
          </p:nvPr>
        </p:nvSpPr>
        <p:spPr/>
        <p:txBody>
          <a:bodyPr/>
          <a:lstStyle/>
          <a:p>
            <a:fld id="{8BCCF022-D2EE-6844-A65F-B37A7E2B8C9F}" type="slidenum">
              <a:rPr lang="en-US" smtClean="0"/>
              <a:t>‹#›</a:t>
            </a:fld>
            <a:endParaRPr lang="en-US"/>
          </a:p>
        </p:txBody>
      </p:sp>
    </p:spTree>
    <p:extLst>
      <p:ext uri="{BB962C8B-B14F-4D97-AF65-F5344CB8AC3E}">
        <p14:creationId xmlns:p14="http://schemas.microsoft.com/office/powerpoint/2010/main" val="3658803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4245089"/>
            <a:ext cx="3601176" cy="797761"/>
          </a:xfrm>
        </p:spPr>
        <p:txBody>
          <a:bodyPr/>
          <a:lstStyle>
            <a:lvl1pPr marL="0" indent="0" algn="l">
              <a:buNone/>
              <a:defRPr sz="28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4" name="Title 12"/>
          <p:cNvSpPr>
            <a:spLocks noGrp="1"/>
          </p:cNvSpPr>
          <p:nvPr>
            <p:ph type="title"/>
          </p:nvPr>
        </p:nvSpPr>
        <p:spPr>
          <a:xfrm>
            <a:off x="457200" y="1545982"/>
            <a:ext cx="3601176" cy="2153335"/>
          </a:xfrm>
        </p:spPr>
        <p:txBody>
          <a:bodyPr/>
          <a:lstStyle>
            <a:lvl1pPr>
              <a:defRPr sz="5000" b="0">
                <a:solidFill>
                  <a:srgbClr val="003E74"/>
                </a:solidFill>
              </a:defRPr>
            </a:lvl1pPr>
          </a:lstStyle>
          <a:p>
            <a:r>
              <a:rPr lang="en-GB" dirty="0"/>
              <a:t>Click to edit Master title style</a:t>
            </a:r>
            <a:endParaRPr lang="en-US" dirty="0"/>
          </a:p>
        </p:txBody>
      </p:sp>
      <p:sp>
        <p:nvSpPr>
          <p:cNvPr id="5" name="Text Placeholder 9"/>
          <p:cNvSpPr>
            <a:spLocks noGrp="1"/>
          </p:cNvSpPr>
          <p:nvPr>
            <p:ph type="body" sz="quarter" idx="11" hasCustomPrompt="1"/>
          </p:nvPr>
        </p:nvSpPr>
        <p:spPr>
          <a:xfrm>
            <a:off x="457200" y="5522041"/>
            <a:ext cx="3601176" cy="339811"/>
          </a:xfrm>
        </p:spPr>
        <p:txBody>
          <a:bodyPr/>
          <a:lstStyle>
            <a:lvl1pPr marL="0" indent="0" algn="l">
              <a:buNone/>
              <a:defRPr sz="1200" baseline="0">
                <a:solidFill>
                  <a:srgbClr val="002548"/>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GB" dirty="0"/>
              <a:t>Click to edit author name</a:t>
            </a:r>
            <a:endParaRPr lang="en-US" dirty="0"/>
          </a:p>
        </p:txBody>
      </p:sp>
      <p:sp>
        <p:nvSpPr>
          <p:cNvPr id="7" name="Picture Placeholder 6"/>
          <p:cNvSpPr>
            <a:spLocks noGrp="1"/>
          </p:cNvSpPr>
          <p:nvPr>
            <p:ph type="pic" sz="quarter" idx="12"/>
          </p:nvPr>
        </p:nvSpPr>
        <p:spPr>
          <a:xfrm>
            <a:off x="4756151" y="1546225"/>
            <a:ext cx="3930650" cy="4316413"/>
          </a:xfrm>
        </p:spPr>
        <p:txBody>
          <a:bodyPr/>
          <a:lstStyle>
            <a:lvl1pPr>
              <a:buClr>
                <a:srgbClr val="002548"/>
              </a:buClr>
              <a:defRPr/>
            </a:lvl1pPr>
          </a:lstStyle>
          <a:p>
            <a:endParaRPr lang="en-US" dirty="0"/>
          </a:p>
        </p:txBody>
      </p:sp>
      <p:sp>
        <p:nvSpPr>
          <p:cNvPr id="9"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37203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GB" dirty="0"/>
              <a:t>Click to edit Master title style</a:t>
            </a:r>
            <a:endParaRPr lang="en-US" dirty="0"/>
          </a:p>
        </p:txBody>
      </p:sp>
      <p:sp>
        <p:nvSpPr>
          <p:cNvPr id="3" name="Content Placeholder 2"/>
          <p:cNvSpPr>
            <a:spLocks noGrp="1"/>
          </p:cNvSpPr>
          <p:nvPr>
            <p:ph idx="1"/>
          </p:nvPr>
        </p:nvSpPr>
        <p:spPr/>
        <p:txBody>
          <a:bodyPr/>
          <a:lstStyle>
            <a:lvl1pPr>
              <a:buClr>
                <a:srgbClr val="002548"/>
              </a:buClr>
              <a:defRPr/>
            </a:lvl1pPr>
            <a:lvl2pPr>
              <a:buClr>
                <a:srgbClr val="002548"/>
              </a:buClr>
              <a:defRPr/>
            </a:lvl2pPr>
            <a:lvl3pPr>
              <a:buClr>
                <a:srgbClr val="002548"/>
              </a:buClr>
              <a:defRPr sz="1200"/>
            </a:lvl3pPr>
            <a:lvl4pPr>
              <a:buClr>
                <a:srgbClr val="002548"/>
              </a:buClr>
              <a:defRPr sz="1200"/>
            </a:lvl4pPr>
            <a:lvl5pPr>
              <a:buClr>
                <a:srgbClr val="002548"/>
              </a:buClr>
              <a:defRPr sz="1200">
                <a:latin typeface="+mn-lt"/>
              </a:defRPr>
            </a:lvl5pPr>
            <a:lvl6pPr marL="2286000" indent="0">
              <a:buNone/>
              <a:defRPr sz="1400" baseline="0">
                <a:latin typeface="+mn-lt"/>
              </a:defRPr>
            </a:lvl6pPr>
            <a:lvl7pPr>
              <a:defRPr/>
            </a:lvl7pPr>
            <a:lvl8pPr>
              <a:defRPr/>
            </a:lvl8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7"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569259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10" name="Content Placeholder 2"/>
          <p:cNvSpPr>
            <a:spLocks noGrp="1"/>
          </p:cNvSpPr>
          <p:nvPr>
            <p:ph idx="11"/>
          </p:nvPr>
        </p:nvSpPr>
        <p:spPr>
          <a:xfrm>
            <a:off x="457199" y="2346581"/>
            <a:ext cx="3950877" cy="3644104"/>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p:cNvSpPr>
            <a:spLocks noGrp="1"/>
          </p:cNvSpPr>
          <p:nvPr>
            <p:ph type="title"/>
          </p:nvPr>
        </p:nvSpPr>
        <p:spPr/>
        <p:txBody>
          <a:bodyPr/>
          <a:lstStyle>
            <a:lvl1pPr>
              <a:defRPr sz="2800"/>
            </a:lvl1pPr>
          </a:lstStyle>
          <a:p>
            <a:r>
              <a:rPr lang="en-GB" dirty="0"/>
              <a:t>Click to edit Master title style</a:t>
            </a:r>
            <a:endParaRPr lang="en-US" dirty="0"/>
          </a:p>
        </p:txBody>
      </p:sp>
      <p:sp>
        <p:nvSpPr>
          <p:cNvPr id="9"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12" name="Content Placeholder 2"/>
          <p:cNvSpPr>
            <a:spLocks noGrp="1"/>
          </p:cNvSpPr>
          <p:nvPr>
            <p:ph idx="12"/>
          </p:nvPr>
        </p:nvSpPr>
        <p:spPr>
          <a:xfrm>
            <a:off x="4735923" y="2346581"/>
            <a:ext cx="3950878" cy="3644104"/>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2622752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quote)">
    <p:spTree>
      <p:nvGrpSpPr>
        <p:cNvPr id="1" name=""/>
        <p:cNvGrpSpPr/>
        <p:nvPr/>
      </p:nvGrpSpPr>
      <p:grpSpPr>
        <a:xfrm>
          <a:off x="0" y="0"/>
          <a:ext cx="0" cy="0"/>
          <a:chOff x="0" y="0"/>
          <a:chExt cx="0" cy="0"/>
        </a:xfrm>
      </p:grpSpPr>
      <p:sp>
        <p:nvSpPr>
          <p:cNvPr id="3" name="Content Placeholder 2"/>
          <p:cNvSpPr>
            <a:spLocks noGrp="1"/>
          </p:cNvSpPr>
          <p:nvPr>
            <p:ph idx="11"/>
          </p:nvPr>
        </p:nvSpPr>
        <p:spPr>
          <a:xfrm>
            <a:off x="457199" y="2346581"/>
            <a:ext cx="3950877" cy="3644104"/>
          </a:xfrm>
        </p:spPr>
        <p:txBody>
          <a:bodyPr/>
          <a:lstStyle>
            <a:lvl1pPr>
              <a:buClr>
                <a:srgbClr val="002548"/>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itle 1"/>
          <p:cNvSpPr>
            <a:spLocks noGrp="1"/>
          </p:cNvSpPr>
          <p:nvPr>
            <p:ph type="title"/>
          </p:nvPr>
        </p:nvSpPr>
        <p:spPr>
          <a:xfrm>
            <a:off x="457200" y="1487908"/>
            <a:ext cx="8229600" cy="507556"/>
          </a:xfrm>
        </p:spPr>
        <p:txBody>
          <a:bodyPr/>
          <a:lstStyle>
            <a:lvl1pPr>
              <a:defRPr sz="2800"/>
            </a:lvl1pPr>
          </a:lstStyle>
          <a:p>
            <a:r>
              <a:rPr lang="en-GB" dirty="0"/>
              <a:t>Click to edit Master title style</a:t>
            </a:r>
            <a:endParaRPr lang="en-US" dirty="0"/>
          </a:p>
        </p:txBody>
      </p:sp>
      <p:sp>
        <p:nvSpPr>
          <p:cNvPr id="5"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6" name="Content Placeholder 2"/>
          <p:cNvSpPr>
            <a:spLocks noGrp="1"/>
          </p:cNvSpPr>
          <p:nvPr>
            <p:ph idx="12" hasCustomPrompt="1"/>
          </p:nvPr>
        </p:nvSpPr>
        <p:spPr>
          <a:xfrm>
            <a:off x="4735923" y="2346581"/>
            <a:ext cx="3950878" cy="2797494"/>
          </a:xfrm>
        </p:spPr>
        <p:txBody>
          <a:bodyPr/>
          <a:lstStyle>
            <a:lvl1pPr marL="0" indent="0">
              <a:buClr>
                <a:srgbClr val="0085CA"/>
              </a:buClr>
              <a:buNone/>
              <a:defRPr sz="2800" b="0" i="1" baseline="0">
                <a:solidFill>
                  <a:srgbClr val="003E74"/>
                </a:solidFill>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dirty="0"/>
              <a:t>“Click to add a quote”</a:t>
            </a:r>
            <a:endParaRPr lang="en-US" dirty="0"/>
          </a:p>
        </p:txBody>
      </p:sp>
      <p:sp>
        <p:nvSpPr>
          <p:cNvPr id="8" name="Text Placeholder 12"/>
          <p:cNvSpPr>
            <a:spLocks noGrp="1"/>
          </p:cNvSpPr>
          <p:nvPr>
            <p:ph type="body" sz="quarter" idx="14" hasCustomPrompt="1"/>
          </p:nvPr>
        </p:nvSpPr>
        <p:spPr>
          <a:xfrm>
            <a:off x="4735513" y="5346526"/>
            <a:ext cx="3951287" cy="644160"/>
          </a:xfrm>
        </p:spPr>
        <p:txBody>
          <a:bodyPr/>
          <a:lstStyle>
            <a:lvl1pPr marL="0" marR="0" indent="0" algn="l" defTabSz="457200" rtl="0" eaLnBrk="1" fontAlgn="auto" latinLnBrk="0" hangingPunct="1">
              <a:lnSpc>
                <a:spcPct val="100000"/>
              </a:lnSpc>
              <a:spcBef>
                <a:spcPct val="20000"/>
              </a:spcBef>
              <a:spcAft>
                <a:spcPts val="0"/>
              </a:spcAft>
              <a:buClr>
                <a:srgbClr val="0085CA"/>
              </a:buClr>
              <a:buSzTx/>
              <a:buFont typeface="Arial"/>
              <a:buNone/>
              <a:tabLst/>
              <a:defRPr sz="1200" baseline="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
                <a:srgbClr val="0085CA"/>
              </a:buClr>
              <a:buSzTx/>
              <a:buFont typeface="Arial"/>
              <a:buNone/>
              <a:tabLst/>
              <a:defRPr/>
            </a:pPr>
            <a:r>
              <a:rPr lang="en-GB" dirty="0"/>
              <a:t>Click to add quote attribution</a:t>
            </a:r>
            <a:endParaRPr lang="en-US" dirty="0"/>
          </a:p>
        </p:txBody>
      </p:sp>
      <p:sp>
        <p:nvSpPr>
          <p:cNvPr id="9" name="Text Placeholder 3"/>
          <p:cNvSpPr>
            <a:spLocks noGrp="1"/>
          </p:cNvSpPr>
          <p:nvPr>
            <p:ph type="body" sz="quarter" idx="15"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128024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two columns with image)">
    <p:spTree>
      <p:nvGrpSpPr>
        <p:cNvPr id="1" name=""/>
        <p:cNvGrpSpPr/>
        <p:nvPr/>
      </p:nvGrpSpPr>
      <p:grpSpPr>
        <a:xfrm>
          <a:off x="0" y="0"/>
          <a:ext cx="0" cy="0"/>
          <a:chOff x="0" y="0"/>
          <a:chExt cx="0" cy="0"/>
        </a:xfrm>
      </p:grpSpPr>
      <p:sp>
        <p:nvSpPr>
          <p:cNvPr id="3" name="Content Placeholder 2"/>
          <p:cNvSpPr>
            <a:spLocks noGrp="1"/>
          </p:cNvSpPr>
          <p:nvPr>
            <p:ph idx="11"/>
          </p:nvPr>
        </p:nvSpPr>
        <p:spPr>
          <a:xfrm>
            <a:off x="457199" y="2346581"/>
            <a:ext cx="3950877" cy="3644104"/>
          </a:xfrm>
        </p:spPr>
        <p:txBody>
          <a:bodyPr/>
          <a:lstStyle>
            <a:lvl1pPr>
              <a:buClr>
                <a:srgbClr val="002548"/>
              </a:buClr>
              <a:defRPr/>
            </a:lvl1pPr>
            <a:lvl2pPr>
              <a:buClr>
                <a:srgbClr val="002548"/>
              </a:buClr>
              <a:defRPr/>
            </a:lvl2pPr>
            <a:lvl3pPr>
              <a:buClr>
                <a:srgbClr val="002548"/>
              </a:buClr>
              <a:defRPr/>
            </a:lvl3pPr>
            <a:lvl4pPr>
              <a:buClr>
                <a:srgbClr val="002548"/>
              </a:buClr>
              <a:defRPr/>
            </a:lvl4pPr>
            <a:lvl5pPr>
              <a:buClr>
                <a:srgbClr val="002548"/>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itle 1"/>
          <p:cNvSpPr>
            <a:spLocks noGrp="1"/>
          </p:cNvSpPr>
          <p:nvPr>
            <p:ph type="title"/>
          </p:nvPr>
        </p:nvSpPr>
        <p:spPr>
          <a:xfrm>
            <a:off x="457200" y="1487908"/>
            <a:ext cx="8229600" cy="507556"/>
          </a:xfrm>
        </p:spPr>
        <p:txBody>
          <a:bodyPr/>
          <a:lstStyle>
            <a:lvl1pPr>
              <a:defRPr sz="2800"/>
            </a:lvl1pPr>
          </a:lstStyle>
          <a:p>
            <a:r>
              <a:rPr lang="en-GB" dirty="0"/>
              <a:t>Click to edit Master title style</a:t>
            </a:r>
            <a:endParaRPr lang="en-US" dirty="0"/>
          </a:p>
        </p:txBody>
      </p:sp>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9" name="Picture Placeholder 8"/>
          <p:cNvSpPr>
            <a:spLocks noGrp="1"/>
          </p:cNvSpPr>
          <p:nvPr>
            <p:ph type="pic" sz="quarter" idx="13"/>
          </p:nvPr>
        </p:nvSpPr>
        <p:spPr>
          <a:xfrm>
            <a:off x="4735513" y="2346581"/>
            <a:ext cx="3951287" cy="2788292"/>
          </a:xfrm>
        </p:spPr>
        <p:txBody>
          <a:bodyPr/>
          <a:lstStyle>
            <a:lvl1pPr>
              <a:buClr>
                <a:srgbClr val="002548"/>
              </a:buClr>
              <a:defRPr/>
            </a:lvl1pPr>
          </a:lstStyle>
          <a:p>
            <a:endParaRPr lang="en-US" dirty="0"/>
          </a:p>
        </p:txBody>
      </p:sp>
      <p:sp>
        <p:nvSpPr>
          <p:cNvPr id="13" name="Text Placeholder 12"/>
          <p:cNvSpPr>
            <a:spLocks noGrp="1"/>
          </p:cNvSpPr>
          <p:nvPr>
            <p:ph type="body" sz="quarter" idx="14" hasCustomPrompt="1"/>
          </p:nvPr>
        </p:nvSpPr>
        <p:spPr>
          <a:xfrm>
            <a:off x="4735513" y="5420143"/>
            <a:ext cx="3951287" cy="570541"/>
          </a:xfrm>
        </p:spPr>
        <p:txBody>
          <a:bodyPr/>
          <a:lstStyle>
            <a:lvl1pPr marL="0" indent="0">
              <a:buNone/>
              <a:defRPr sz="100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847259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image/media and caption">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7" name="Picture Placeholder 8"/>
          <p:cNvSpPr>
            <a:spLocks noGrp="1"/>
          </p:cNvSpPr>
          <p:nvPr>
            <p:ph type="pic" sz="quarter" idx="13"/>
          </p:nvPr>
        </p:nvSpPr>
        <p:spPr>
          <a:xfrm>
            <a:off x="457199" y="1487908"/>
            <a:ext cx="8229601" cy="3646965"/>
          </a:xfrm>
        </p:spPr>
        <p:txBody>
          <a:bodyPr/>
          <a:lstStyle>
            <a:lvl1pPr>
              <a:buClr>
                <a:srgbClr val="002548"/>
              </a:buClr>
              <a:defRPr/>
            </a:lvl1pPr>
          </a:lstStyle>
          <a:p>
            <a:endParaRPr lang="en-US" dirty="0"/>
          </a:p>
        </p:txBody>
      </p:sp>
      <p:sp>
        <p:nvSpPr>
          <p:cNvPr id="8" name="Text Placeholder 12"/>
          <p:cNvSpPr>
            <a:spLocks noGrp="1"/>
          </p:cNvSpPr>
          <p:nvPr>
            <p:ph type="body" sz="quarter" idx="14" hasCustomPrompt="1"/>
          </p:nvPr>
        </p:nvSpPr>
        <p:spPr>
          <a:xfrm>
            <a:off x="457199" y="5420143"/>
            <a:ext cx="3951287" cy="570541"/>
          </a:xfrm>
        </p:spPr>
        <p:txBody>
          <a:bodyPr/>
          <a:lstStyle>
            <a:lvl1pPr marL="0" indent="0">
              <a:buNone/>
              <a:defRPr sz="100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92955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ple images/media and caption">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5" name="Picture Placeholder 8"/>
          <p:cNvSpPr>
            <a:spLocks noGrp="1"/>
          </p:cNvSpPr>
          <p:nvPr>
            <p:ph type="pic" sz="quarter" idx="13"/>
          </p:nvPr>
        </p:nvSpPr>
        <p:spPr>
          <a:xfrm>
            <a:off x="457199" y="1487908"/>
            <a:ext cx="3951287" cy="3646965"/>
          </a:xfrm>
        </p:spPr>
        <p:txBody>
          <a:bodyPr/>
          <a:lstStyle>
            <a:lvl1pPr>
              <a:buClr>
                <a:srgbClr val="002548"/>
              </a:buClr>
              <a:defRPr/>
            </a:lvl1pPr>
          </a:lstStyle>
          <a:p>
            <a:endParaRPr lang="en-US" dirty="0"/>
          </a:p>
        </p:txBody>
      </p:sp>
      <p:sp>
        <p:nvSpPr>
          <p:cNvPr id="6" name="Text Placeholder 12"/>
          <p:cNvSpPr>
            <a:spLocks noGrp="1"/>
          </p:cNvSpPr>
          <p:nvPr>
            <p:ph type="body" sz="quarter" idx="14" hasCustomPrompt="1"/>
          </p:nvPr>
        </p:nvSpPr>
        <p:spPr>
          <a:xfrm>
            <a:off x="457199" y="5420143"/>
            <a:ext cx="3951287" cy="570541"/>
          </a:xfrm>
        </p:spPr>
        <p:txBody>
          <a:bodyPr/>
          <a:lstStyle>
            <a:lvl1pPr marL="0" indent="0">
              <a:buNone/>
              <a:defRPr sz="1000">
                <a:solidFill>
                  <a:srgbClr val="00254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7" name="Picture Placeholder 8"/>
          <p:cNvSpPr>
            <a:spLocks noGrp="1"/>
          </p:cNvSpPr>
          <p:nvPr>
            <p:ph type="pic" sz="quarter" idx="15"/>
          </p:nvPr>
        </p:nvSpPr>
        <p:spPr>
          <a:xfrm>
            <a:off x="4735513" y="1487908"/>
            <a:ext cx="3951287" cy="2395455"/>
          </a:xfrm>
        </p:spPr>
        <p:txBody>
          <a:bodyPr/>
          <a:lstStyle>
            <a:lvl1pPr>
              <a:buClr>
                <a:srgbClr val="002548"/>
              </a:buClr>
              <a:defRPr/>
            </a:lvl1pPr>
          </a:lstStyle>
          <a:p>
            <a:endParaRPr lang="en-US" dirty="0"/>
          </a:p>
        </p:txBody>
      </p:sp>
      <p:sp>
        <p:nvSpPr>
          <p:cNvPr id="9" name="Picture Placeholder 8"/>
          <p:cNvSpPr>
            <a:spLocks noGrp="1"/>
          </p:cNvSpPr>
          <p:nvPr>
            <p:ph type="pic" sz="quarter" idx="16"/>
          </p:nvPr>
        </p:nvSpPr>
        <p:spPr>
          <a:xfrm>
            <a:off x="4735513" y="4214645"/>
            <a:ext cx="3951287" cy="1776040"/>
          </a:xfrm>
        </p:spPr>
        <p:txBody>
          <a:bodyPr/>
          <a:lstStyle>
            <a:lvl1pPr>
              <a:buClr>
                <a:srgbClr val="002548"/>
              </a:buClr>
              <a:defRPr/>
            </a:lvl1pPr>
          </a:lstStyle>
          <a:p>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25034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5"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406725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FFC"/>
        </a:solidFill>
        <a:effectLst/>
      </p:bgPr>
    </p:bg>
    <p:spTree>
      <p:nvGrpSpPr>
        <p:cNvPr id="1" name=""/>
        <p:cNvGrpSpPr/>
        <p:nvPr/>
      </p:nvGrpSpPr>
      <p:grpSpPr>
        <a:xfrm>
          <a:off x="0" y="0"/>
          <a:ext cx="0" cy="0"/>
          <a:chOff x="0" y="0"/>
          <a:chExt cx="0" cy="0"/>
        </a:xfrm>
      </p:grpSpPr>
      <p:pic>
        <p:nvPicPr>
          <p:cNvPr id="7" name="Picture 6" descr="College_Powerpoint_Background.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2346581"/>
            <a:ext cx="8229600" cy="3644104"/>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Placeholder 1"/>
          <p:cNvSpPr>
            <a:spLocks noGrp="1"/>
          </p:cNvSpPr>
          <p:nvPr>
            <p:ph type="title"/>
          </p:nvPr>
        </p:nvSpPr>
        <p:spPr>
          <a:xfrm>
            <a:off x="457200" y="1487908"/>
            <a:ext cx="8229600" cy="507556"/>
          </a:xfrm>
          <a:prstGeom prst="rect">
            <a:avLst/>
          </a:prstGeom>
        </p:spPr>
        <p:txBody>
          <a:bodyPr vert="horz" lIns="0" tIns="45720" rIns="0" bIns="0" rtlCol="0" anchor="ctr">
            <a:noAutofit/>
          </a:bodyPr>
          <a:lstStyle/>
          <a:p>
            <a:r>
              <a:rPr lang="en-GB" dirty="0"/>
              <a:t>Click to edit Master title style</a:t>
            </a:r>
            <a:endParaRPr lang="en-US" dirty="0"/>
          </a:p>
        </p:txBody>
      </p:sp>
    </p:spTree>
    <p:extLst>
      <p:ext uri="{BB962C8B-B14F-4D97-AF65-F5344CB8AC3E}">
        <p14:creationId xmlns:p14="http://schemas.microsoft.com/office/powerpoint/2010/main" val="258537281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2" r:id="rId4"/>
    <p:sldLayoutId id="2147483660" r:id="rId5"/>
    <p:sldLayoutId id="2147483657" r:id="rId6"/>
    <p:sldLayoutId id="2147483658" r:id="rId7"/>
    <p:sldLayoutId id="2147483659" r:id="rId8"/>
    <p:sldLayoutId id="2147483655" r:id="rId9"/>
    <p:sldLayoutId id="2147483661" r:id="rId10"/>
    <p:sldLayoutId id="2147483662" r:id="rId11"/>
    <p:sldLayoutId id="2147483663" r:id="rId12"/>
  </p:sldLayoutIdLst>
  <p:hf hdr="0"/>
  <p:txStyles>
    <p:titleStyle>
      <a:lvl1pPr algn="l" defTabSz="457200" rtl="0" eaLnBrk="1" latinLnBrk="0" hangingPunct="1">
        <a:spcBef>
          <a:spcPct val="0"/>
        </a:spcBef>
        <a:buNone/>
        <a:defRPr sz="2800" b="1" kern="1200">
          <a:solidFill>
            <a:srgbClr val="003E74"/>
          </a:solidFill>
          <a:latin typeface="Arial"/>
          <a:ea typeface="+mj-ea"/>
          <a:cs typeface="Arial"/>
        </a:defRPr>
      </a:lvl1pPr>
    </p:titleStyle>
    <p:bodyStyle>
      <a:lvl1pPr marL="342900" indent="-34290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ocs.microsoft.com/en-us/cpp/standard-library/iterators?view=msvc-170"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learn.microsoft.com/en-us/shows/c9-lectures-stephan-t-lavavej-standard-template-library-stl-/" TargetMode="External"/><Relationship Id="rId2" Type="http://schemas.openxmlformats.org/officeDocument/2006/relationships/hyperlink" Target="https://learn.microsoft.com/en-us/shows/c9-lectures-stephan-t-lavavej-core-c-/" TargetMode="Externa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7199" y="3942832"/>
            <a:ext cx="7856483" cy="604513"/>
          </a:xfrm>
        </p:spPr>
        <p:txBody>
          <a:bodyPr/>
          <a:lstStyle/>
          <a:p>
            <a:r>
              <a:rPr lang="en-US" dirty="0"/>
              <a:t>Standard Template Library </a:t>
            </a:r>
          </a:p>
          <a:p>
            <a:r>
              <a:rPr lang="en-US"/>
              <a:t>Containers, Operators</a:t>
            </a:r>
            <a:r>
              <a:rPr lang="en-US" dirty="0"/>
              <a:t>, Iterators</a:t>
            </a:r>
          </a:p>
        </p:txBody>
      </p:sp>
      <p:sp>
        <p:nvSpPr>
          <p:cNvPr id="3" name="Title 2"/>
          <p:cNvSpPr>
            <a:spLocks noGrp="1"/>
          </p:cNvSpPr>
          <p:nvPr>
            <p:ph type="title"/>
          </p:nvPr>
        </p:nvSpPr>
        <p:spPr/>
        <p:txBody>
          <a:bodyPr/>
          <a:lstStyle/>
          <a:p>
            <a:r>
              <a:rPr lang="en-US" dirty="0"/>
              <a:t>Advanced Programming</a:t>
            </a:r>
          </a:p>
        </p:txBody>
      </p:sp>
      <p:sp>
        <p:nvSpPr>
          <p:cNvPr id="4" name="Text Placeholder 3"/>
          <p:cNvSpPr>
            <a:spLocks noGrp="1"/>
          </p:cNvSpPr>
          <p:nvPr>
            <p:ph type="body" sz="quarter" idx="11"/>
          </p:nvPr>
        </p:nvSpPr>
        <p:spPr/>
        <p:txBody>
          <a:bodyPr/>
          <a:lstStyle/>
          <a:p>
            <a:r>
              <a:rPr lang="en-US" sz="1600" dirty="0">
                <a:solidFill>
                  <a:schemeClr val="tx1"/>
                </a:solidFill>
                <a:latin typeface="Consolas" panose="020B0609020204030204" pitchFamily="49" charset="0"/>
                <a:cs typeface="Consolas" panose="020B0609020204030204" pitchFamily="49" charset="0"/>
              </a:rPr>
              <a:t>Adriana Paluszny</a:t>
            </a:r>
          </a:p>
        </p:txBody>
      </p:sp>
      <p:sp>
        <p:nvSpPr>
          <p:cNvPr id="5" name="Text Placeholder 4"/>
          <p:cNvSpPr>
            <a:spLocks noGrp="1"/>
          </p:cNvSpPr>
          <p:nvPr>
            <p:ph type="body" sz="quarter" idx="13"/>
          </p:nvPr>
        </p:nvSpPr>
        <p:spPr/>
        <p:txBody>
          <a:bodyPr/>
          <a:lstStyle/>
          <a:p>
            <a:endParaRPr lang="en-US" dirty="0"/>
          </a:p>
        </p:txBody>
      </p:sp>
      <p:sp>
        <p:nvSpPr>
          <p:cNvPr id="6" name="TextBox 5">
            <a:extLst>
              <a:ext uri="{FF2B5EF4-FFF2-40B4-BE49-F238E27FC236}">
                <a16:creationId xmlns:a16="http://schemas.microsoft.com/office/drawing/2014/main" id="{C5CA10D6-F2C2-C2B4-8F9A-DBAE54038DE4}"/>
              </a:ext>
            </a:extLst>
          </p:cNvPr>
          <p:cNvSpPr txBox="1"/>
          <p:nvPr/>
        </p:nvSpPr>
        <p:spPr>
          <a:xfrm>
            <a:off x="457200" y="6550223"/>
            <a:ext cx="833433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[Many of the slides are adapted from the original Bjarne </a:t>
            </a:r>
            <a:r>
              <a:rPr lang="en-US" sz="1400" dirty="0" err="1">
                <a:latin typeface="Consolas" panose="020B0609020204030204" pitchFamily="49" charset="0"/>
                <a:cs typeface="Consolas" panose="020B0609020204030204" pitchFamily="49" charset="0"/>
              </a:rPr>
              <a:t>Stroustrup</a:t>
            </a:r>
            <a:r>
              <a:rPr lang="en-US" sz="1400" dirty="0">
                <a:latin typeface="Consolas" panose="020B0609020204030204" pitchFamily="49" charset="0"/>
                <a:cs typeface="Consolas" panose="020B0609020204030204" pitchFamily="49" charset="0"/>
              </a:rPr>
              <a:t> slides on C++]</a:t>
            </a:r>
          </a:p>
        </p:txBody>
      </p:sp>
    </p:spTree>
    <p:extLst>
      <p:ext uri="{BB962C8B-B14F-4D97-AF65-F5344CB8AC3E}">
        <p14:creationId xmlns:p14="http://schemas.microsoft.com/office/powerpoint/2010/main" val="954329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4F955-A85D-624E-B52F-18640D51A929}"/>
              </a:ext>
            </a:extLst>
          </p:cNvPr>
          <p:cNvSpPr>
            <a:spLocks noGrp="1"/>
          </p:cNvSpPr>
          <p:nvPr>
            <p:ph type="title"/>
          </p:nvPr>
        </p:nvSpPr>
        <p:spPr/>
        <p:txBody>
          <a:bodyPr/>
          <a:lstStyle/>
          <a:p>
            <a:r>
              <a:rPr lang="en-US" dirty="0"/>
              <a:t>STL Library</a:t>
            </a:r>
          </a:p>
        </p:txBody>
      </p:sp>
      <p:sp>
        <p:nvSpPr>
          <p:cNvPr id="3" name="Content Placeholder 2">
            <a:extLst>
              <a:ext uri="{FF2B5EF4-FFF2-40B4-BE49-F238E27FC236}">
                <a16:creationId xmlns:a16="http://schemas.microsoft.com/office/drawing/2014/main" id="{790E1BAD-D75A-E147-A696-7BC928292DCA}"/>
              </a:ext>
            </a:extLst>
          </p:cNvPr>
          <p:cNvSpPr>
            <a:spLocks noGrp="1"/>
          </p:cNvSpPr>
          <p:nvPr>
            <p:ph idx="1"/>
          </p:nvPr>
        </p:nvSpPr>
        <p:spPr/>
        <p:txBody>
          <a:bodyPr/>
          <a:lstStyle/>
          <a:p>
            <a:r>
              <a:rPr lang="en-US" dirty="0"/>
              <a:t>Code reuse, abstraction and optimization of containers and algorithms</a:t>
            </a:r>
          </a:p>
          <a:p>
            <a:r>
              <a:rPr lang="en-US" dirty="0"/>
              <a:t>Efficient (fast and less resources)</a:t>
            </a:r>
          </a:p>
          <a:p>
            <a:r>
              <a:rPr lang="en-US" dirty="0"/>
              <a:t>Accurate (less bugs)</a:t>
            </a:r>
          </a:p>
          <a:p>
            <a:r>
              <a:rPr lang="en-US" dirty="0"/>
              <a:t>Readable code</a:t>
            </a:r>
          </a:p>
          <a:p>
            <a:r>
              <a:rPr lang="en-US" dirty="0" err="1"/>
              <a:t>Standardised</a:t>
            </a:r>
            <a:endParaRPr lang="en-US" dirty="0"/>
          </a:p>
          <a:p>
            <a:r>
              <a:rPr lang="en-US" dirty="0"/>
              <a:t>A good example of what a library should be</a:t>
            </a:r>
          </a:p>
          <a:p>
            <a:endParaRPr lang="en-US" dirty="0"/>
          </a:p>
        </p:txBody>
      </p:sp>
      <p:sp>
        <p:nvSpPr>
          <p:cNvPr id="4" name="Text Placeholder 3">
            <a:extLst>
              <a:ext uri="{FF2B5EF4-FFF2-40B4-BE49-F238E27FC236}">
                <a16:creationId xmlns:a16="http://schemas.microsoft.com/office/drawing/2014/main" id="{16CF075E-BD8D-6240-B0C4-368A78BDFE39}"/>
              </a:ext>
            </a:extLst>
          </p:cNvPr>
          <p:cNvSpPr>
            <a:spLocks noGrp="1"/>
          </p:cNvSpPr>
          <p:nvPr>
            <p:ph type="body" sz="quarter" idx="10"/>
          </p:nvPr>
        </p:nvSpPr>
        <p:spPr/>
        <p:txBody>
          <a:bodyPr/>
          <a:lstStyle/>
          <a:p>
            <a:r>
              <a:rPr lang="en-US" dirty="0"/>
              <a:t>Advanced Programming</a:t>
            </a:r>
          </a:p>
          <a:p>
            <a:endParaRPr lang="en-US" dirty="0"/>
          </a:p>
        </p:txBody>
      </p:sp>
      <p:sp>
        <p:nvSpPr>
          <p:cNvPr id="5" name="Text Placeholder 4">
            <a:extLst>
              <a:ext uri="{FF2B5EF4-FFF2-40B4-BE49-F238E27FC236}">
                <a16:creationId xmlns:a16="http://schemas.microsoft.com/office/drawing/2014/main" id="{E7E5F79C-C04D-A642-A614-89E3C1C6AB41}"/>
              </a:ext>
            </a:extLst>
          </p:cNvPr>
          <p:cNvSpPr>
            <a:spLocks noGrp="1"/>
          </p:cNvSpPr>
          <p:nvPr>
            <p:ph type="body" sz="quarter" idx="12"/>
          </p:nvPr>
        </p:nvSpPr>
        <p:spPr/>
        <p:txBody>
          <a:bodyPr/>
          <a:lstStyle/>
          <a:p>
            <a:endParaRPr lang="en-US" dirty="0"/>
          </a:p>
          <a:p>
            <a:endParaRPr lang="en-US" dirty="0"/>
          </a:p>
        </p:txBody>
      </p:sp>
    </p:spTree>
    <p:extLst>
      <p:ext uri="{BB962C8B-B14F-4D97-AF65-F5344CB8AC3E}">
        <p14:creationId xmlns:p14="http://schemas.microsoft.com/office/powerpoint/2010/main" val="495171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0981B-3BB1-C84A-87D9-43D7D43795E5}"/>
              </a:ext>
            </a:extLst>
          </p:cNvPr>
          <p:cNvSpPr>
            <a:spLocks noGrp="1"/>
          </p:cNvSpPr>
          <p:nvPr>
            <p:ph type="title"/>
          </p:nvPr>
        </p:nvSpPr>
        <p:spPr/>
        <p:txBody>
          <a:bodyPr/>
          <a:lstStyle/>
          <a:p>
            <a:r>
              <a:rPr lang="en-US" dirty="0"/>
              <a:t>Types of Containers</a:t>
            </a:r>
          </a:p>
        </p:txBody>
      </p:sp>
      <p:sp>
        <p:nvSpPr>
          <p:cNvPr id="3" name="Content Placeholder 2">
            <a:extLst>
              <a:ext uri="{FF2B5EF4-FFF2-40B4-BE49-F238E27FC236}">
                <a16:creationId xmlns:a16="http://schemas.microsoft.com/office/drawing/2014/main" id="{07BC30A4-C5B7-9948-A340-272E75139090}"/>
              </a:ext>
            </a:extLst>
          </p:cNvPr>
          <p:cNvSpPr>
            <a:spLocks noGrp="1"/>
          </p:cNvSpPr>
          <p:nvPr>
            <p:ph idx="1"/>
          </p:nvPr>
        </p:nvSpPr>
        <p:spPr/>
        <p:txBody>
          <a:bodyPr/>
          <a:lstStyle/>
          <a:p>
            <a:r>
              <a:rPr lang="en-US" dirty="0"/>
              <a:t>Sequence containers (arrays and linked lists)</a:t>
            </a:r>
          </a:p>
          <a:p>
            <a:pPr lvl="1"/>
            <a:r>
              <a:rPr lang="en-US" dirty="0"/>
              <a:t>Vector, deque, list, forward list </a:t>
            </a:r>
          </a:p>
          <a:p>
            <a:r>
              <a:rPr lang="en-US" dirty="0"/>
              <a:t>Associative containers (binary tree)</a:t>
            </a:r>
          </a:p>
          <a:p>
            <a:pPr lvl="1"/>
            <a:r>
              <a:rPr lang="en-US" dirty="0"/>
              <a:t>Set, multiset</a:t>
            </a:r>
          </a:p>
          <a:p>
            <a:pPr lvl="1"/>
            <a:r>
              <a:rPr lang="en-US" dirty="0"/>
              <a:t>Map, multimap</a:t>
            </a:r>
          </a:p>
          <a:p>
            <a:r>
              <a:rPr lang="en-US" dirty="0"/>
              <a:t>Unordered containers (hash table)</a:t>
            </a:r>
          </a:p>
          <a:p>
            <a:pPr lvl="1"/>
            <a:r>
              <a:rPr lang="en-US" dirty="0"/>
              <a:t>Unordered set/multiset</a:t>
            </a:r>
          </a:p>
          <a:p>
            <a:pPr lvl="1"/>
            <a:r>
              <a:rPr lang="en-US" dirty="0"/>
              <a:t>Unordered map/multimap</a:t>
            </a:r>
          </a:p>
        </p:txBody>
      </p:sp>
      <p:sp>
        <p:nvSpPr>
          <p:cNvPr id="4" name="Text Placeholder 3">
            <a:extLst>
              <a:ext uri="{FF2B5EF4-FFF2-40B4-BE49-F238E27FC236}">
                <a16:creationId xmlns:a16="http://schemas.microsoft.com/office/drawing/2014/main" id="{A6727D6E-48E5-5642-8CF6-41E0ED89FC83}"/>
              </a:ext>
            </a:extLst>
          </p:cNvPr>
          <p:cNvSpPr>
            <a:spLocks noGrp="1"/>
          </p:cNvSpPr>
          <p:nvPr>
            <p:ph type="body" sz="quarter" idx="10"/>
          </p:nvPr>
        </p:nvSpPr>
        <p:spPr/>
        <p:txBody>
          <a:bodyPr/>
          <a:lstStyle/>
          <a:p>
            <a:r>
              <a:rPr lang="en-US" dirty="0"/>
              <a:t>Advanced Programming</a:t>
            </a:r>
          </a:p>
          <a:p>
            <a:endParaRPr lang="en-US" dirty="0"/>
          </a:p>
        </p:txBody>
      </p:sp>
      <p:sp>
        <p:nvSpPr>
          <p:cNvPr id="5" name="Text Placeholder 4">
            <a:extLst>
              <a:ext uri="{FF2B5EF4-FFF2-40B4-BE49-F238E27FC236}">
                <a16:creationId xmlns:a16="http://schemas.microsoft.com/office/drawing/2014/main" id="{E13B616D-C69A-B84F-AB00-9270A9756758}"/>
              </a:ext>
            </a:extLst>
          </p:cNvPr>
          <p:cNvSpPr>
            <a:spLocks noGrp="1"/>
          </p:cNvSpPr>
          <p:nvPr>
            <p:ph type="body" sz="quarter" idx="12"/>
          </p:nvPr>
        </p:nvSpPr>
        <p:spPr/>
        <p:txBody>
          <a:bodyPr/>
          <a:lstStyle/>
          <a:p>
            <a:endParaRPr lang="en-US" dirty="0"/>
          </a:p>
          <a:p>
            <a:endParaRPr lang="en-US" dirty="0"/>
          </a:p>
        </p:txBody>
      </p:sp>
    </p:spTree>
    <p:extLst>
      <p:ext uri="{BB962C8B-B14F-4D97-AF65-F5344CB8AC3E}">
        <p14:creationId xmlns:p14="http://schemas.microsoft.com/office/powerpoint/2010/main" val="3524903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7E6D255-9312-8A42-89F8-9D5B6DEF44AD}"/>
              </a:ext>
            </a:extLst>
          </p:cNvPr>
          <p:cNvSpPr>
            <a:spLocks noGrp="1" noChangeArrowheads="1"/>
          </p:cNvSpPr>
          <p:nvPr>
            <p:ph type="title"/>
          </p:nvPr>
        </p:nvSpPr>
        <p:spPr/>
        <p:txBody>
          <a:bodyPr/>
          <a:lstStyle/>
          <a:p>
            <a:pPr eaLnBrk="1" hangingPunct="1">
              <a:defRPr/>
            </a:pPr>
            <a:r>
              <a:rPr lang="en-US" altLang="en-US">
                <a:ea typeface="ＭＳ Ｐゴシック" pitchFamily="34" charset="-128"/>
              </a:rPr>
              <a:t>Basic model</a:t>
            </a:r>
          </a:p>
        </p:txBody>
      </p:sp>
      <p:sp>
        <p:nvSpPr>
          <p:cNvPr id="8" name="Text Placeholder 7">
            <a:extLst>
              <a:ext uri="{FF2B5EF4-FFF2-40B4-BE49-F238E27FC236}">
                <a16:creationId xmlns:a16="http://schemas.microsoft.com/office/drawing/2014/main" id="{CECDB6B2-FCC5-C25A-DBC8-4D681C6D5C20}"/>
              </a:ext>
            </a:extLst>
          </p:cNvPr>
          <p:cNvSpPr>
            <a:spLocks noGrp="1"/>
          </p:cNvSpPr>
          <p:nvPr>
            <p:ph type="body" sz="quarter" idx="10"/>
          </p:nvPr>
        </p:nvSpPr>
        <p:spPr/>
        <p:txBody>
          <a:bodyPr/>
          <a:lstStyle/>
          <a:p>
            <a:endParaRPr lang="en-US"/>
          </a:p>
        </p:txBody>
      </p:sp>
      <p:sp>
        <p:nvSpPr>
          <p:cNvPr id="9" name="Text Placeholder 8">
            <a:extLst>
              <a:ext uri="{FF2B5EF4-FFF2-40B4-BE49-F238E27FC236}">
                <a16:creationId xmlns:a16="http://schemas.microsoft.com/office/drawing/2014/main" id="{D2444937-08F4-1B83-63B1-BEAF5CD2BEB7}"/>
              </a:ext>
            </a:extLst>
          </p:cNvPr>
          <p:cNvSpPr>
            <a:spLocks noGrp="1"/>
          </p:cNvSpPr>
          <p:nvPr>
            <p:ph type="body" sz="quarter" idx="12"/>
          </p:nvPr>
        </p:nvSpPr>
        <p:spPr/>
        <p:txBody>
          <a:bodyPr/>
          <a:lstStyle/>
          <a:p>
            <a:endParaRPr lang="en-US"/>
          </a:p>
        </p:txBody>
      </p:sp>
      <p:sp>
        <p:nvSpPr>
          <p:cNvPr id="10" name="Rectangle 4">
            <a:extLst>
              <a:ext uri="{FF2B5EF4-FFF2-40B4-BE49-F238E27FC236}">
                <a16:creationId xmlns:a16="http://schemas.microsoft.com/office/drawing/2014/main" id="{863D5284-1611-D15F-9691-ED6DF80963CF}"/>
              </a:ext>
            </a:extLst>
          </p:cNvPr>
          <p:cNvSpPr>
            <a:spLocks noGrp="1" noChangeArrowheads="1"/>
          </p:cNvSpPr>
          <p:nvPr>
            <p:ph sz="half" idx="1"/>
          </p:nvPr>
        </p:nvSpPr>
        <p:spPr>
          <a:xfrm>
            <a:off x="939590" y="2411755"/>
            <a:ext cx="6172200" cy="1028700"/>
          </a:xfrm>
        </p:spPr>
        <p:txBody>
          <a:bodyPr/>
          <a:lstStyle/>
          <a:p>
            <a:pPr eaLnBrk="1" hangingPunct="1">
              <a:defRPr/>
            </a:pPr>
            <a:r>
              <a:rPr lang="en-US" altLang="en-US" dirty="0">
                <a:ea typeface="ＭＳ Ｐゴシック" pitchFamily="34" charset="-128"/>
              </a:rPr>
              <a:t>Algorithms</a:t>
            </a:r>
          </a:p>
          <a:p>
            <a:pPr lvl="1" eaLnBrk="1" hangingPunct="1">
              <a:buFontTx/>
              <a:buNone/>
              <a:defRPr/>
            </a:pPr>
            <a:r>
              <a:rPr lang="en-US" altLang="en-US" dirty="0">
                <a:ea typeface="Times New Roman" pitchFamily="18" charset="0"/>
              </a:rPr>
              <a:t>	sort, find, search, copy, …</a:t>
            </a:r>
          </a:p>
        </p:txBody>
      </p:sp>
      <p:sp>
        <p:nvSpPr>
          <p:cNvPr id="11" name="Rectangle 5">
            <a:extLst>
              <a:ext uri="{FF2B5EF4-FFF2-40B4-BE49-F238E27FC236}">
                <a16:creationId xmlns:a16="http://schemas.microsoft.com/office/drawing/2014/main" id="{9F4FDAAA-8A6C-9C8E-73C6-49B4CCA9D862}"/>
              </a:ext>
            </a:extLst>
          </p:cNvPr>
          <p:cNvSpPr txBox="1">
            <a:spLocks noChangeArrowheads="1"/>
          </p:cNvSpPr>
          <p:nvPr/>
        </p:nvSpPr>
        <p:spPr>
          <a:xfrm>
            <a:off x="939590" y="5052273"/>
            <a:ext cx="6172200" cy="879872"/>
          </a:xfrm>
          <a:prstGeom prst="rect">
            <a:avLst/>
          </a:prstGeom>
        </p:spPr>
        <p:txBody>
          <a:bodyPr/>
          <a:lstStyle>
            <a:lvl1pPr marL="342900" indent="-34290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ltLang="en-US" dirty="0">
                <a:ea typeface="ＭＳ Ｐゴシック" pitchFamily="34" charset="-128"/>
              </a:rPr>
              <a:t>Containers</a:t>
            </a:r>
          </a:p>
          <a:p>
            <a:pPr lvl="1">
              <a:buFontTx/>
              <a:buNone/>
              <a:defRPr/>
            </a:pPr>
            <a:r>
              <a:rPr lang="en-US" altLang="en-US" dirty="0">
                <a:ea typeface="Times New Roman" pitchFamily="18" charset="0"/>
              </a:rPr>
              <a:t>	              vector, list, map, </a:t>
            </a:r>
            <a:r>
              <a:rPr lang="en-US" altLang="en-US" dirty="0" err="1">
                <a:ea typeface="Times New Roman" pitchFamily="18" charset="0"/>
              </a:rPr>
              <a:t>unordered_map</a:t>
            </a:r>
            <a:r>
              <a:rPr lang="en-US" altLang="en-US" dirty="0">
                <a:ea typeface="Times New Roman" pitchFamily="18" charset="0"/>
              </a:rPr>
              <a:t>, …</a:t>
            </a:r>
          </a:p>
        </p:txBody>
      </p:sp>
      <p:sp>
        <p:nvSpPr>
          <p:cNvPr id="12" name="AutoShape 7">
            <a:extLst>
              <a:ext uri="{FF2B5EF4-FFF2-40B4-BE49-F238E27FC236}">
                <a16:creationId xmlns:a16="http://schemas.microsoft.com/office/drawing/2014/main" id="{AE39B4C2-6D05-6056-CA93-D5CDFD9C63B9}"/>
              </a:ext>
            </a:extLst>
          </p:cNvPr>
          <p:cNvSpPr>
            <a:spLocks noChangeArrowheads="1"/>
          </p:cNvSpPr>
          <p:nvPr/>
        </p:nvSpPr>
        <p:spPr bwMode="auto">
          <a:xfrm>
            <a:off x="3522391" y="3714750"/>
            <a:ext cx="1428750" cy="571500"/>
          </a:xfrm>
          <a:prstGeom prst="roundRect">
            <a:avLst>
              <a:gd name="adj" fmla="val 16667"/>
            </a:avLst>
          </a:prstGeom>
          <a:solidFill>
            <a:schemeClr val="accent5">
              <a:lumMod val="40000"/>
              <a:lumOff val="60000"/>
            </a:schemeClr>
          </a:solidFill>
          <a:ln w="9525">
            <a:solidFill>
              <a:schemeClr val="tx1"/>
            </a:solidFill>
            <a:round/>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dirty="0">
                <a:latin typeface="Arial" panose="020B0604020202020204" pitchFamily="34" charset="0"/>
              </a:rPr>
              <a:t>iterators</a:t>
            </a:r>
          </a:p>
        </p:txBody>
      </p:sp>
      <p:sp>
        <p:nvSpPr>
          <p:cNvPr id="13" name="Line 8">
            <a:extLst>
              <a:ext uri="{FF2B5EF4-FFF2-40B4-BE49-F238E27FC236}">
                <a16:creationId xmlns:a16="http://schemas.microsoft.com/office/drawing/2014/main" id="{43DCB61A-AF8D-547C-7C8A-C25F735753B2}"/>
              </a:ext>
            </a:extLst>
          </p:cNvPr>
          <p:cNvSpPr>
            <a:spLocks noChangeShapeType="1"/>
          </p:cNvSpPr>
          <p:nvPr/>
        </p:nvSpPr>
        <p:spPr bwMode="auto">
          <a:xfrm>
            <a:off x="2150791" y="3143250"/>
            <a:ext cx="1485900" cy="571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14" name="Line 9">
            <a:extLst>
              <a:ext uri="{FF2B5EF4-FFF2-40B4-BE49-F238E27FC236}">
                <a16:creationId xmlns:a16="http://schemas.microsoft.com/office/drawing/2014/main" id="{22938857-377F-4332-BFB7-6C6A642E3A9D}"/>
              </a:ext>
            </a:extLst>
          </p:cNvPr>
          <p:cNvSpPr>
            <a:spLocks noChangeShapeType="1"/>
          </p:cNvSpPr>
          <p:nvPr/>
        </p:nvSpPr>
        <p:spPr bwMode="auto">
          <a:xfrm>
            <a:off x="2779441" y="3143250"/>
            <a:ext cx="1085850" cy="571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17" name="Line 10">
            <a:extLst>
              <a:ext uri="{FF2B5EF4-FFF2-40B4-BE49-F238E27FC236}">
                <a16:creationId xmlns:a16="http://schemas.microsoft.com/office/drawing/2014/main" id="{E07C8E84-1282-491B-71CB-085D04084810}"/>
              </a:ext>
            </a:extLst>
          </p:cNvPr>
          <p:cNvSpPr>
            <a:spLocks noChangeShapeType="1"/>
          </p:cNvSpPr>
          <p:nvPr/>
        </p:nvSpPr>
        <p:spPr bwMode="auto">
          <a:xfrm>
            <a:off x="3350941" y="3086100"/>
            <a:ext cx="800100" cy="6286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18" name="Line 11">
            <a:extLst>
              <a:ext uri="{FF2B5EF4-FFF2-40B4-BE49-F238E27FC236}">
                <a16:creationId xmlns:a16="http://schemas.microsoft.com/office/drawing/2014/main" id="{CFF67906-401C-AF7E-6DC2-895D3DF664A0}"/>
              </a:ext>
            </a:extLst>
          </p:cNvPr>
          <p:cNvSpPr>
            <a:spLocks noChangeShapeType="1"/>
          </p:cNvSpPr>
          <p:nvPr/>
        </p:nvSpPr>
        <p:spPr bwMode="auto">
          <a:xfrm>
            <a:off x="3979591" y="3143250"/>
            <a:ext cx="514350" cy="571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19" name="Rectangle 17">
            <a:extLst>
              <a:ext uri="{FF2B5EF4-FFF2-40B4-BE49-F238E27FC236}">
                <a16:creationId xmlns:a16="http://schemas.microsoft.com/office/drawing/2014/main" id="{1751378C-F28F-6546-4098-16DBE41B4AED}"/>
              </a:ext>
            </a:extLst>
          </p:cNvPr>
          <p:cNvSpPr>
            <a:spLocks noChangeArrowheads="1"/>
          </p:cNvSpPr>
          <p:nvPr/>
        </p:nvSpPr>
        <p:spPr bwMode="auto">
          <a:xfrm>
            <a:off x="5179741" y="2228850"/>
            <a:ext cx="2686050" cy="3543300"/>
          </a:xfrm>
          <a:prstGeom prst="rect">
            <a:avLst/>
          </a:prstGeom>
          <a:noFill/>
          <a:ln w="9525">
            <a:noFill/>
            <a:miter lim="800000"/>
            <a:headEnd/>
            <a:tailEnd/>
          </a:ln>
          <a:effectLst/>
        </p:spPr>
        <p:txBody>
          <a:bodyPr/>
          <a:lstStyle>
            <a:lvl1pPr marL="342900" indent="-3429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20000"/>
              </a:spcBef>
              <a:buFontTx/>
              <a:buChar char="•"/>
              <a:defRPr/>
            </a:pPr>
            <a:r>
              <a:rPr lang="en-US" altLang="en-US" sz="1350" dirty="0">
                <a:solidFill>
                  <a:schemeClr val="tx1">
                    <a:lumMod val="95000"/>
                    <a:lumOff val="5000"/>
                  </a:schemeClr>
                </a:solidFill>
                <a:latin typeface="+mn-lt"/>
                <a:cs typeface="Consolas" panose="020B0609020204030204" pitchFamily="49" charset="0"/>
              </a:rPr>
              <a:t>Separation of concerns</a:t>
            </a:r>
          </a:p>
          <a:p>
            <a:pPr lvl="1" eaLnBrk="1" hangingPunct="1">
              <a:spcBef>
                <a:spcPct val="20000"/>
              </a:spcBef>
              <a:buFontTx/>
              <a:buChar char="–"/>
              <a:defRPr/>
            </a:pPr>
            <a:r>
              <a:rPr lang="en-US" altLang="en-US" sz="1350" dirty="0">
                <a:solidFill>
                  <a:schemeClr val="tx1">
                    <a:lumMod val="95000"/>
                    <a:lumOff val="5000"/>
                  </a:schemeClr>
                </a:solidFill>
                <a:latin typeface="+mn-lt"/>
                <a:cs typeface="Consolas" panose="020B0609020204030204" pitchFamily="49" charset="0"/>
              </a:rPr>
              <a:t>Algorithms manipulate data, but don</a:t>
            </a:r>
            <a:r>
              <a:rPr lang="ja-JP" altLang="en-US" sz="1350">
                <a:solidFill>
                  <a:schemeClr val="tx1">
                    <a:lumMod val="95000"/>
                    <a:lumOff val="5000"/>
                  </a:schemeClr>
                </a:solidFill>
                <a:latin typeface="+mn-lt"/>
                <a:cs typeface="Consolas" panose="020B0609020204030204" pitchFamily="49" charset="0"/>
              </a:rPr>
              <a:t>’</a:t>
            </a:r>
            <a:r>
              <a:rPr lang="en-US" altLang="ja-JP" sz="1350" dirty="0">
                <a:solidFill>
                  <a:schemeClr val="tx1">
                    <a:lumMod val="95000"/>
                    <a:lumOff val="5000"/>
                  </a:schemeClr>
                </a:solidFill>
                <a:latin typeface="+mn-lt"/>
                <a:cs typeface="Consolas" panose="020B0609020204030204" pitchFamily="49" charset="0"/>
              </a:rPr>
              <a:t>t know about containers</a:t>
            </a:r>
          </a:p>
          <a:p>
            <a:pPr lvl="1" eaLnBrk="1" hangingPunct="1">
              <a:spcBef>
                <a:spcPct val="20000"/>
              </a:spcBef>
              <a:buFontTx/>
              <a:buChar char="–"/>
              <a:defRPr/>
            </a:pPr>
            <a:r>
              <a:rPr lang="en-US" altLang="en-US" sz="1350" dirty="0">
                <a:solidFill>
                  <a:schemeClr val="tx1">
                    <a:lumMod val="95000"/>
                    <a:lumOff val="5000"/>
                  </a:schemeClr>
                </a:solidFill>
                <a:latin typeface="+mn-lt"/>
                <a:cs typeface="Consolas" panose="020B0609020204030204" pitchFamily="49" charset="0"/>
              </a:rPr>
              <a:t>Containers store data, but don</a:t>
            </a:r>
            <a:r>
              <a:rPr lang="ja-JP" altLang="en-US" sz="1350">
                <a:solidFill>
                  <a:schemeClr val="tx1">
                    <a:lumMod val="95000"/>
                    <a:lumOff val="5000"/>
                  </a:schemeClr>
                </a:solidFill>
                <a:latin typeface="+mn-lt"/>
                <a:cs typeface="Consolas" panose="020B0609020204030204" pitchFamily="49" charset="0"/>
              </a:rPr>
              <a:t>’</a:t>
            </a:r>
            <a:r>
              <a:rPr lang="en-US" altLang="ja-JP" sz="1350" dirty="0">
                <a:solidFill>
                  <a:schemeClr val="tx1">
                    <a:lumMod val="95000"/>
                    <a:lumOff val="5000"/>
                  </a:schemeClr>
                </a:solidFill>
                <a:latin typeface="+mn-lt"/>
                <a:cs typeface="Consolas" panose="020B0609020204030204" pitchFamily="49" charset="0"/>
              </a:rPr>
              <a:t>t know about algorithms</a:t>
            </a:r>
          </a:p>
          <a:p>
            <a:pPr lvl="1" eaLnBrk="1" hangingPunct="1">
              <a:spcBef>
                <a:spcPct val="20000"/>
              </a:spcBef>
              <a:buFontTx/>
              <a:buChar char="–"/>
              <a:defRPr/>
            </a:pPr>
            <a:r>
              <a:rPr lang="en-US" altLang="en-US" sz="1350" dirty="0">
                <a:solidFill>
                  <a:schemeClr val="tx1">
                    <a:lumMod val="95000"/>
                    <a:lumOff val="5000"/>
                  </a:schemeClr>
                </a:solidFill>
                <a:latin typeface="+mn-lt"/>
                <a:cs typeface="Consolas" panose="020B0609020204030204" pitchFamily="49" charset="0"/>
              </a:rPr>
              <a:t>Algorithms and containers interact through iterators</a:t>
            </a:r>
          </a:p>
          <a:p>
            <a:pPr lvl="2" eaLnBrk="1" hangingPunct="1">
              <a:spcBef>
                <a:spcPct val="20000"/>
              </a:spcBef>
              <a:buFontTx/>
              <a:buChar char="•"/>
              <a:defRPr/>
            </a:pPr>
            <a:r>
              <a:rPr lang="en-US" altLang="en-US" sz="1350" dirty="0">
                <a:solidFill>
                  <a:schemeClr val="tx1">
                    <a:lumMod val="95000"/>
                    <a:lumOff val="5000"/>
                  </a:schemeClr>
                </a:solidFill>
                <a:latin typeface="+mn-lt"/>
                <a:cs typeface="Consolas" panose="020B0609020204030204" pitchFamily="49" charset="0"/>
              </a:rPr>
              <a:t>Each container has its own iterator types</a:t>
            </a:r>
          </a:p>
        </p:txBody>
      </p:sp>
      <p:sp>
        <p:nvSpPr>
          <p:cNvPr id="20" name="Line 18">
            <a:extLst>
              <a:ext uri="{FF2B5EF4-FFF2-40B4-BE49-F238E27FC236}">
                <a16:creationId xmlns:a16="http://schemas.microsoft.com/office/drawing/2014/main" id="{EC15899F-B4AA-CC0A-74C4-ABF8772659F6}"/>
              </a:ext>
            </a:extLst>
          </p:cNvPr>
          <p:cNvSpPr>
            <a:spLocks noChangeShapeType="1"/>
          </p:cNvSpPr>
          <p:nvPr/>
        </p:nvSpPr>
        <p:spPr bwMode="auto">
          <a:xfrm flipH="1" flipV="1">
            <a:off x="4493941" y="4343400"/>
            <a:ext cx="457200" cy="10858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21" name="Line 19">
            <a:extLst>
              <a:ext uri="{FF2B5EF4-FFF2-40B4-BE49-F238E27FC236}">
                <a16:creationId xmlns:a16="http://schemas.microsoft.com/office/drawing/2014/main" id="{70412821-BD45-28D4-51D3-55DF1382556A}"/>
              </a:ext>
            </a:extLst>
          </p:cNvPr>
          <p:cNvSpPr>
            <a:spLocks noChangeShapeType="1"/>
          </p:cNvSpPr>
          <p:nvPr/>
        </p:nvSpPr>
        <p:spPr bwMode="auto">
          <a:xfrm flipV="1">
            <a:off x="4151041" y="4343400"/>
            <a:ext cx="114300" cy="10858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22" name="Line 20">
            <a:extLst>
              <a:ext uri="{FF2B5EF4-FFF2-40B4-BE49-F238E27FC236}">
                <a16:creationId xmlns:a16="http://schemas.microsoft.com/office/drawing/2014/main" id="{A1A4EF68-C91B-4CB5-57E5-BE61D4795802}"/>
              </a:ext>
            </a:extLst>
          </p:cNvPr>
          <p:cNvSpPr>
            <a:spLocks noChangeShapeType="1"/>
          </p:cNvSpPr>
          <p:nvPr/>
        </p:nvSpPr>
        <p:spPr bwMode="auto">
          <a:xfrm flipV="1">
            <a:off x="3636691" y="4343400"/>
            <a:ext cx="285750" cy="1028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23" name="Line 21">
            <a:extLst>
              <a:ext uri="{FF2B5EF4-FFF2-40B4-BE49-F238E27FC236}">
                <a16:creationId xmlns:a16="http://schemas.microsoft.com/office/drawing/2014/main" id="{34B89C19-D9ED-0EB7-70C7-5450D5E9C201}"/>
              </a:ext>
            </a:extLst>
          </p:cNvPr>
          <p:cNvSpPr>
            <a:spLocks noChangeShapeType="1"/>
          </p:cNvSpPr>
          <p:nvPr/>
        </p:nvSpPr>
        <p:spPr bwMode="auto">
          <a:xfrm flipV="1">
            <a:off x="2950891" y="4286250"/>
            <a:ext cx="628650" cy="1143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1350"/>
          </a:p>
        </p:txBody>
      </p:sp>
    </p:spTree>
    <p:extLst>
      <p:ext uri="{BB962C8B-B14F-4D97-AF65-F5344CB8AC3E}">
        <p14:creationId xmlns:p14="http://schemas.microsoft.com/office/powerpoint/2010/main" val="3532712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7E2D9336-B79D-C043-A998-56DAF7ED81BA}"/>
              </a:ext>
            </a:extLst>
          </p:cNvPr>
          <p:cNvSpPr>
            <a:spLocks noGrp="1" noChangeArrowheads="1"/>
          </p:cNvSpPr>
          <p:nvPr>
            <p:ph type="title"/>
          </p:nvPr>
        </p:nvSpPr>
        <p:spPr/>
        <p:txBody>
          <a:bodyPr/>
          <a:lstStyle/>
          <a:p>
            <a:pPr eaLnBrk="1" hangingPunct="1">
              <a:defRPr/>
            </a:pPr>
            <a:r>
              <a:rPr lang="en-US" altLang="en-US">
                <a:ea typeface="ＭＳ Ｐゴシック" pitchFamily="34" charset="-128"/>
              </a:rPr>
              <a:t>The STL</a:t>
            </a:r>
          </a:p>
        </p:txBody>
      </p:sp>
      <p:sp>
        <p:nvSpPr>
          <p:cNvPr id="18435" name="Rectangle 3">
            <a:extLst>
              <a:ext uri="{FF2B5EF4-FFF2-40B4-BE49-F238E27FC236}">
                <a16:creationId xmlns:a16="http://schemas.microsoft.com/office/drawing/2014/main" id="{376EBAD7-6A75-DB46-9A41-E90B44F4E15D}"/>
              </a:ext>
            </a:extLst>
          </p:cNvPr>
          <p:cNvSpPr>
            <a:spLocks noGrp="1" noChangeArrowheads="1"/>
          </p:cNvSpPr>
          <p:nvPr>
            <p:ph idx="1"/>
          </p:nvPr>
        </p:nvSpPr>
        <p:spPr/>
        <p:txBody>
          <a:bodyPr/>
          <a:lstStyle/>
          <a:p>
            <a:pPr eaLnBrk="1" hangingPunct="1">
              <a:defRPr/>
            </a:pPr>
            <a:r>
              <a:rPr lang="en-US" altLang="en-US" dirty="0">
                <a:ea typeface="ＭＳ Ｐゴシック" pitchFamily="34" charset="-128"/>
              </a:rPr>
              <a:t>An ISO C++ standard framework of about 10 containers and about 60 algorithms connected by iterators</a:t>
            </a:r>
          </a:p>
          <a:p>
            <a:pPr lvl="1" eaLnBrk="1" hangingPunct="1">
              <a:defRPr/>
            </a:pPr>
            <a:r>
              <a:rPr lang="en-US" altLang="en-US" dirty="0">
                <a:ea typeface="Times New Roman" pitchFamily="18" charset="0"/>
              </a:rPr>
              <a:t>Other organizations provide more containers and algorithms in the style of the STL</a:t>
            </a:r>
          </a:p>
          <a:p>
            <a:pPr lvl="2" eaLnBrk="1" hangingPunct="1">
              <a:defRPr/>
            </a:pPr>
            <a:r>
              <a:rPr lang="en-US" altLang="en-US" dirty="0" err="1">
                <a:ea typeface="Times New Roman" pitchFamily="18" charset="0"/>
              </a:rPr>
              <a:t>Boost.org</a:t>
            </a:r>
            <a:r>
              <a:rPr lang="en-US" altLang="en-US" dirty="0">
                <a:ea typeface="Times New Roman" pitchFamily="18" charset="0"/>
              </a:rPr>
              <a:t>, Microsoft, …</a:t>
            </a:r>
          </a:p>
          <a:p>
            <a:pPr eaLnBrk="1" hangingPunct="1">
              <a:defRPr/>
            </a:pPr>
            <a:r>
              <a:rPr lang="en-US" altLang="en-US" dirty="0">
                <a:ea typeface="ＭＳ Ｐゴシック" pitchFamily="34" charset="-128"/>
              </a:rPr>
              <a:t>Probably the currently best known and most widely used example of generic programming</a:t>
            </a:r>
          </a:p>
        </p:txBody>
      </p:sp>
      <p:sp>
        <p:nvSpPr>
          <p:cNvPr id="2" name="Text Placeholder 1">
            <a:extLst>
              <a:ext uri="{FF2B5EF4-FFF2-40B4-BE49-F238E27FC236}">
                <a16:creationId xmlns:a16="http://schemas.microsoft.com/office/drawing/2014/main" id="{FED0DF09-5C2B-E2DB-66CC-426C7239B07D}"/>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169E5B10-CBFE-1F74-D871-CA9815D8BC1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26977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802C-D78B-4E40-BB4B-CF2148A6A7BF}"/>
              </a:ext>
            </a:extLst>
          </p:cNvPr>
          <p:cNvSpPr>
            <a:spLocks noGrp="1"/>
          </p:cNvSpPr>
          <p:nvPr>
            <p:ph type="title"/>
          </p:nvPr>
        </p:nvSpPr>
        <p:spPr/>
        <p:txBody>
          <a:bodyPr/>
          <a:lstStyle/>
          <a:p>
            <a:r>
              <a:rPr lang="en-US" dirty="0"/>
              <a:t>Basic model</a:t>
            </a:r>
          </a:p>
        </p:txBody>
      </p:sp>
      <p:sp>
        <p:nvSpPr>
          <p:cNvPr id="4" name="Text Placeholder 3">
            <a:extLst>
              <a:ext uri="{FF2B5EF4-FFF2-40B4-BE49-F238E27FC236}">
                <a16:creationId xmlns:a16="http://schemas.microsoft.com/office/drawing/2014/main" id="{2394AD39-FA21-C34C-8F88-CF6CAE6F7ED3}"/>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05A3CE6C-ADA6-8748-A7E4-3CB672968848}"/>
              </a:ext>
            </a:extLst>
          </p:cNvPr>
          <p:cNvSpPr>
            <a:spLocks noGrp="1"/>
          </p:cNvSpPr>
          <p:nvPr>
            <p:ph type="body" sz="quarter" idx="12"/>
          </p:nvPr>
        </p:nvSpPr>
        <p:spPr/>
        <p:txBody>
          <a:bodyPr/>
          <a:lstStyle/>
          <a:p>
            <a:endParaRPr lang="en-US"/>
          </a:p>
        </p:txBody>
      </p:sp>
      <p:sp>
        <p:nvSpPr>
          <p:cNvPr id="6" name="Rectangle 3">
            <a:extLst>
              <a:ext uri="{FF2B5EF4-FFF2-40B4-BE49-F238E27FC236}">
                <a16:creationId xmlns:a16="http://schemas.microsoft.com/office/drawing/2014/main" id="{B63229EB-FB48-3246-8B15-D9F98B28E70F}"/>
              </a:ext>
            </a:extLst>
          </p:cNvPr>
          <p:cNvSpPr>
            <a:spLocks noGrp="1" noChangeArrowheads="1"/>
          </p:cNvSpPr>
          <p:nvPr>
            <p:ph idx="1"/>
          </p:nvPr>
        </p:nvSpPr>
        <p:spPr>
          <a:xfrm>
            <a:off x="1485900" y="2301131"/>
            <a:ext cx="6172200" cy="800100"/>
          </a:xfrm>
        </p:spPr>
        <p:txBody>
          <a:bodyPr/>
          <a:lstStyle/>
          <a:p>
            <a:pPr eaLnBrk="1" hangingPunct="1">
              <a:lnSpc>
                <a:spcPct val="80000"/>
              </a:lnSpc>
              <a:defRPr/>
            </a:pPr>
            <a:r>
              <a:rPr lang="en-US" altLang="en-US" dirty="0">
                <a:ea typeface="ＭＳ Ｐゴシック" pitchFamily="34" charset="-128"/>
              </a:rPr>
              <a:t>A pair of iterators defines a sequence</a:t>
            </a:r>
          </a:p>
          <a:p>
            <a:pPr lvl="1" eaLnBrk="1" hangingPunct="1">
              <a:lnSpc>
                <a:spcPct val="80000"/>
              </a:lnSpc>
              <a:defRPr/>
            </a:pPr>
            <a:r>
              <a:rPr lang="en-US" altLang="en-US" sz="1500" dirty="0">
                <a:ea typeface="Times New Roman" pitchFamily="18" charset="0"/>
              </a:rPr>
              <a:t>The beginning (points to the first element – if any)</a:t>
            </a:r>
          </a:p>
          <a:p>
            <a:pPr lvl="1" eaLnBrk="1" hangingPunct="1">
              <a:lnSpc>
                <a:spcPct val="80000"/>
              </a:lnSpc>
              <a:defRPr/>
            </a:pPr>
            <a:r>
              <a:rPr lang="en-US" altLang="en-US" sz="1500" dirty="0">
                <a:ea typeface="Times New Roman" pitchFamily="18" charset="0"/>
              </a:rPr>
              <a:t>The end (points to the one-beyond-the-last element)</a:t>
            </a:r>
          </a:p>
        </p:txBody>
      </p:sp>
      <p:sp>
        <p:nvSpPr>
          <p:cNvPr id="7" name="Rectangle 4">
            <a:extLst>
              <a:ext uri="{FF2B5EF4-FFF2-40B4-BE49-F238E27FC236}">
                <a16:creationId xmlns:a16="http://schemas.microsoft.com/office/drawing/2014/main" id="{317D82CF-9937-F74C-9436-0D6CF6B0FF7A}"/>
              </a:ext>
            </a:extLst>
          </p:cNvPr>
          <p:cNvSpPr>
            <a:spLocks noChangeArrowheads="1"/>
          </p:cNvSpPr>
          <p:nvPr/>
        </p:nvSpPr>
        <p:spPr bwMode="auto">
          <a:xfrm>
            <a:off x="3657600" y="3444131"/>
            <a:ext cx="5715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8" name="Rectangle 5">
            <a:extLst>
              <a:ext uri="{FF2B5EF4-FFF2-40B4-BE49-F238E27FC236}">
                <a16:creationId xmlns:a16="http://schemas.microsoft.com/office/drawing/2014/main" id="{2274FB01-46BC-E34F-AFF5-42C6FA46A4BC}"/>
              </a:ext>
            </a:extLst>
          </p:cNvPr>
          <p:cNvSpPr>
            <a:spLocks noChangeArrowheads="1"/>
          </p:cNvSpPr>
          <p:nvPr/>
        </p:nvSpPr>
        <p:spPr bwMode="auto">
          <a:xfrm>
            <a:off x="6572250" y="4301381"/>
            <a:ext cx="571500" cy="28575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9" name="Rectangle 6">
            <a:extLst>
              <a:ext uri="{FF2B5EF4-FFF2-40B4-BE49-F238E27FC236}">
                <a16:creationId xmlns:a16="http://schemas.microsoft.com/office/drawing/2014/main" id="{966036D3-A612-4848-BF25-79472EF6C6FC}"/>
              </a:ext>
            </a:extLst>
          </p:cNvPr>
          <p:cNvSpPr>
            <a:spLocks noChangeArrowheads="1"/>
          </p:cNvSpPr>
          <p:nvPr/>
        </p:nvSpPr>
        <p:spPr bwMode="auto">
          <a:xfrm>
            <a:off x="5486400" y="4301381"/>
            <a:ext cx="5715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10" name="Rectangle 7">
            <a:extLst>
              <a:ext uri="{FF2B5EF4-FFF2-40B4-BE49-F238E27FC236}">
                <a16:creationId xmlns:a16="http://schemas.microsoft.com/office/drawing/2014/main" id="{0B0C49F3-4131-FC4A-B0DD-609C034A113D}"/>
              </a:ext>
            </a:extLst>
          </p:cNvPr>
          <p:cNvSpPr>
            <a:spLocks noChangeArrowheads="1"/>
          </p:cNvSpPr>
          <p:nvPr/>
        </p:nvSpPr>
        <p:spPr bwMode="auto">
          <a:xfrm>
            <a:off x="3543300" y="4301381"/>
            <a:ext cx="5715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11" name="Rectangle 8">
            <a:extLst>
              <a:ext uri="{FF2B5EF4-FFF2-40B4-BE49-F238E27FC236}">
                <a16:creationId xmlns:a16="http://schemas.microsoft.com/office/drawing/2014/main" id="{4E334633-6C99-6F4E-809D-376DBEA33AA8}"/>
              </a:ext>
            </a:extLst>
          </p:cNvPr>
          <p:cNvSpPr>
            <a:spLocks noChangeArrowheads="1"/>
          </p:cNvSpPr>
          <p:nvPr/>
        </p:nvSpPr>
        <p:spPr bwMode="auto">
          <a:xfrm>
            <a:off x="2457450" y="4301381"/>
            <a:ext cx="5715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12" name="Rectangle 9">
            <a:extLst>
              <a:ext uri="{FF2B5EF4-FFF2-40B4-BE49-F238E27FC236}">
                <a16:creationId xmlns:a16="http://schemas.microsoft.com/office/drawing/2014/main" id="{7662CF8D-F50D-1544-A4D6-B4FA18B98694}"/>
              </a:ext>
            </a:extLst>
          </p:cNvPr>
          <p:cNvSpPr>
            <a:spLocks noChangeArrowheads="1"/>
          </p:cNvSpPr>
          <p:nvPr/>
        </p:nvSpPr>
        <p:spPr bwMode="auto">
          <a:xfrm>
            <a:off x="5200650" y="3444131"/>
            <a:ext cx="5715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cxnSp>
        <p:nvCxnSpPr>
          <p:cNvPr id="13" name="AutoShape 10">
            <a:extLst>
              <a:ext uri="{FF2B5EF4-FFF2-40B4-BE49-F238E27FC236}">
                <a16:creationId xmlns:a16="http://schemas.microsoft.com/office/drawing/2014/main" id="{58B73E95-2F0E-F140-8E24-0015675C2396}"/>
              </a:ext>
            </a:extLst>
          </p:cNvPr>
          <p:cNvCxnSpPr>
            <a:cxnSpLocks noChangeShapeType="1"/>
            <a:stCxn id="11" idx="3"/>
            <a:endCxn id="10" idx="1"/>
          </p:cNvCxnSpPr>
          <p:nvPr/>
        </p:nvCxnSpPr>
        <p:spPr bwMode="auto">
          <a:xfrm>
            <a:off x="3028950" y="4444256"/>
            <a:ext cx="51435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4" name="AutoShape 11">
            <a:extLst>
              <a:ext uri="{FF2B5EF4-FFF2-40B4-BE49-F238E27FC236}">
                <a16:creationId xmlns:a16="http://schemas.microsoft.com/office/drawing/2014/main" id="{8FD12258-31C8-BB4F-9B0D-2FCF3BA57565}"/>
              </a:ext>
            </a:extLst>
          </p:cNvPr>
          <p:cNvCxnSpPr>
            <a:cxnSpLocks noChangeShapeType="1"/>
            <a:stCxn id="9" idx="3"/>
            <a:endCxn id="8" idx="1"/>
          </p:cNvCxnSpPr>
          <p:nvPr/>
        </p:nvCxnSpPr>
        <p:spPr bwMode="auto">
          <a:xfrm>
            <a:off x="6057900" y="4444256"/>
            <a:ext cx="51435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15" name="Rectangle 12">
            <a:extLst>
              <a:ext uri="{FF2B5EF4-FFF2-40B4-BE49-F238E27FC236}">
                <a16:creationId xmlns:a16="http://schemas.microsoft.com/office/drawing/2014/main" id="{CCC3EF4F-23EB-044E-9AD0-875EF9B90BD8}"/>
              </a:ext>
            </a:extLst>
          </p:cNvPr>
          <p:cNvSpPr>
            <a:spLocks noChangeArrowheads="1"/>
          </p:cNvSpPr>
          <p:nvPr/>
        </p:nvSpPr>
        <p:spPr bwMode="auto">
          <a:xfrm>
            <a:off x="4572000" y="4301381"/>
            <a:ext cx="571500" cy="285750"/>
          </a:xfrm>
          <a:prstGeom prst="rect">
            <a:avLst/>
          </a:prstGeom>
          <a:noFill/>
          <a:ln w="9525" cap="rnd">
            <a:solidFill>
              <a:schemeClr val="bg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a:t>
            </a:r>
          </a:p>
        </p:txBody>
      </p:sp>
      <p:cxnSp>
        <p:nvCxnSpPr>
          <p:cNvPr id="16" name="AutoShape 13">
            <a:extLst>
              <a:ext uri="{FF2B5EF4-FFF2-40B4-BE49-F238E27FC236}">
                <a16:creationId xmlns:a16="http://schemas.microsoft.com/office/drawing/2014/main" id="{F3FD6E6B-F3E1-5241-A2C0-99C51D9509C0}"/>
              </a:ext>
            </a:extLst>
          </p:cNvPr>
          <p:cNvCxnSpPr>
            <a:cxnSpLocks noChangeShapeType="1"/>
            <a:stCxn id="10" idx="3"/>
            <a:endCxn id="15" idx="1"/>
          </p:cNvCxnSpPr>
          <p:nvPr/>
        </p:nvCxnSpPr>
        <p:spPr bwMode="auto">
          <a:xfrm>
            <a:off x="4114800" y="4444256"/>
            <a:ext cx="45720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7" name="AutoShape 14">
            <a:extLst>
              <a:ext uri="{FF2B5EF4-FFF2-40B4-BE49-F238E27FC236}">
                <a16:creationId xmlns:a16="http://schemas.microsoft.com/office/drawing/2014/main" id="{80D7614B-85ED-F044-8A44-BC339746F4E5}"/>
              </a:ext>
            </a:extLst>
          </p:cNvPr>
          <p:cNvCxnSpPr>
            <a:cxnSpLocks noChangeShapeType="1"/>
            <a:stCxn id="15" idx="3"/>
            <a:endCxn id="9" idx="1"/>
          </p:cNvCxnSpPr>
          <p:nvPr/>
        </p:nvCxnSpPr>
        <p:spPr bwMode="auto">
          <a:xfrm>
            <a:off x="5143500" y="4444256"/>
            <a:ext cx="34290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18" name="Line 15">
            <a:extLst>
              <a:ext uri="{FF2B5EF4-FFF2-40B4-BE49-F238E27FC236}">
                <a16:creationId xmlns:a16="http://schemas.microsoft.com/office/drawing/2014/main" id="{81DC9D11-6D7B-C640-AF87-F3E51FA0F8D3}"/>
              </a:ext>
            </a:extLst>
          </p:cNvPr>
          <p:cNvSpPr>
            <a:spLocks noChangeShapeType="1"/>
          </p:cNvSpPr>
          <p:nvPr/>
        </p:nvSpPr>
        <p:spPr bwMode="auto">
          <a:xfrm flipH="1">
            <a:off x="2743200" y="3615581"/>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19" name="Line 17">
            <a:extLst>
              <a:ext uri="{FF2B5EF4-FFF2-40B4-BE49-F238E27FC236}">
                <a16:creationId xmlns:a16="http://schemas.microsoft.com/office/drawing/2014/main" id="{ECBF9B58-1222-8D4D-85D3-883C814CE093}"/>
              </a:ext>
            </a:extLst>
          </p:cNvPr>
          <p:cNvSpPr>
            <a:spLocks noChangeShapeType="1"/>
          </p:cNvSpPr>
          <p:nvPr/>
        </p:nvSpPr>
        <p:spPr bwMode="auto">
          <a:xfrm>
            <a:off x="5486400" y="3558431"/>
            <a:ext cx="1371600" cy="742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20" name="Text Box 18">
            <a:extLst>
              <a:ext uri="{FF2B5EF4-FFF2-40B4-BE49-F238E27FC236}">
                <a16:creationId xmlns:a16="http://schemas.microsoft.com/office/drawing/2014/main" id="{6AACE29E-7DFA-2E4C-AEFE-B90F58067939}"/>
              </a:ext>
            </a:extLst>
          </p:cNvPr>
          <p:cNvSpPr txBox="1">
            <a:spLocks noChangeArrowheads="1"/>
          </p:cNvSpPr>
          <p:nvPr/>
        </p:nvSpPr>
        <p:spPr bwMode="auto">
          <a:xfrm>
            <a:off x="3028950" y="3444132"/>
            <a:ext cx="7429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begin:</a:t>
            </a:r>
          </a:p>
        </p:txBody>
      </p:sp>
      <p:sp>
        <p:nvSpPr>
          <p:cNvPr id="21" name="Text Box 19">
            <a:extLst>
              <a:ext uri="{FF2B5EF4-FFF2-40B4-BE49-F238E27FC236}">
                <a16:creationId xmlns:a16="http://schemas.microsoft.com/office/drawing/2014/main" id="{3A3C9ABE-57DA-CC46-B86D-510B89397074}"/>
              </a:ext>
            </a:extLst>
          </p:cNvPr>
          <p:cNvSpPr txBox="1">
            <a:spLocks noChangeArrowheads="1"/>
          </p:cNvSpPr>
          <p:nvPr/>
        </p:nvSpPr>
        <p:spPr bwMode="auto">
          <a:xfrm>
            <a:off x="4686300" y="3444132"/>
            <a:ext cx="7429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end:</a:t>
            </a:r>
          </a:p>
        </p:txBody>
      </p:sp>
      <p:sp>
        <p:nvSpPr>
          <p:cNvPr id="22" name="Rectangle 20">
            <a:extLst>
              <a:ext uri="{FF2B5EF4-FFF2-40B4-BE49-F238E27FC236}">
                <a16:creationId xmlns:a16="http://schemas.microsoft.com/office/drawing/2014/main" id="{FFA07FA5-4835-0D47-BA79-0EEE409214DD}"/>
              </a:ext>
            </a:extLst>
          </p:cNvPr>
          <p:cNvSpPr>
            <a:spLocks noChangeArrowheads="1"/>
          </p:cNvSpPr>
          <p:nvPr/>
        </p:nvSpPr>
        <p:spPr bwMode="auto">
          <a:xfrm>
            <a:off x="1600200" y="4731651"/>
            <a:ext cx="6115050" cy="1885950"/>
          </a:xfrm>
          <a:prstGeom prst="rect">
            <a:avLst/>
          </a:prstGeom>
          <a:noFill/>
          <a:ln w="9525">
            <a:noFill/>
            <a:miter lim="800000"/>
            <a:headEnd/>
            <a:tailEnd/>
          </a:ln>
          <a:effectLst/>
        </p:spPr>
        <p:txBody>
          <a:bodyPr/>
          <a:lstStyle>
            <a:lvl1pPr marL="342900" indent="-3429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20000"/>
              </a:spcBef>
              <a:buFont typeface="Arial" pitchFamily="34" charset="0"/>
              <a:buChar char="•"/>
              <a:defRPr/>
            </a:pPr>
            <a:r>
              <a:rPr lang="en-US" altLang="en-US" sz="1500" dirty="0"/>
              <a:t>An iterator is a type that supports the  </a:t>
            </a:r>
            <a:r>
              <a:rPr lang="ja-JP" altLang="en-US" sz="1500"/>
              <a:t>“</a:t>
            </a:r>
            <a:r>
              <a:rPr lang="en-US" altLang="ja-JP" sz="1500" dirty="0"/>
              <a:t>iterator operations</a:t>
            </a:r>
            <a:r>
              <a:rPr lang="ja-JP" altLang="en-US" sz="1500"/>
              <a:t>”</a:t>
            </a:r>
            <a:endParaRPr lang="en-US" altLang="ja-JP" sz="1500" dirty="0"/>
          </a:p>
          <a:p>
            <a:pPr lvl="1" eaLnBrk="1" hangingPunct="1">
              <a:spcBef>
                <a:spcPct val="20000"/>
              </a:spcBef>
              <a:buFont typeface="Arial" pitchFamily="34" charset="0"/>
              <a:buChar char="•"/>
              <a:defRPr/>
            </a:pPr>
            <a:r>
              <a:rPr lang="en-US" altLang="en-US" sz="1500" dirty="0"/>
              <a:t>++ Go to next element</a:t>
            </a:r>
          </a:p>
          <a:p>
            <a:pPr lvl="1" eaLnBrk="1" hangingPunct="1">
              <a:spcBef>
                <a:spcPct val="20000"/>
              </a:spcBef>
              <a:buFont typeface="Arial" pitchFamily="34" charset="0"/>
              <a:buChar char="•"/>
              <a:defRPr/>
            </a:pPr>
            <a:r>
              <a:rPr lang="en-US" altLang="en-US" sz="1500" dirty="0"/>
              <a:t>* Get value</a:t>
            </a:r>
          </a:p>
          <a:p>
            <a:pPr lvl="1" eaLnBrk="1" hangingPunct="1">
              <a:spcBef>
                <a:spcPct val="20000"/>
              </a:spcBef>
              <a:buFont typeface="Arial" pitchFamily="34" charset="0"/>
              <a:buChar char="•"/>
              <a:defRPr/>
            </a:pPr>
            <a:r>
              <a:rPr lang="en-US" altLang="en-US" sz="1500" dirty="0"/>
              <a:t>== Does this iterator point to the same element as that iterator?</a:t>
            </a:r>
          </a:p>
          <a:p>
            <a:pPr eaLnBrk="1" hangingPunct="1">
              <a:spcBef>
                <a:spcPct val="20000"/>
              </a:spcBef>
              <a:buFont typeface="Arial" pitchFamily="34" charset="0"/>
              <a:buChar char="•"/>
              <a:defRPr/>
            </a:pPr>
            <a:r>
              <a:rPr lang="en-US" altLang="en-US" sz="1500" dirty="0"/>
              <a:t>Some iterators support more operations (e.g. --, +, and [ ])</a:t>
            </a:r>
          </a:p>
        </p:txBody>
      </p:sp>
    </p:spTree>
    <p:extLst>
      <p:ext uri="{BB962C8B-B14F-4D97-AF65-F5344CB8AC3E}">
        <p14:creationId xmlns:p14="http://schemas.microsoft.com/office/powerpoint/2010/main" val="4071289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1734-194E-4746-9FC7-FAB78BDD52A8}"/>
              </a:ext>
            </a:extLst>
          </p:cNvPr>
          <p:cNvSpPr>
            <a:spLocks noGrp="1"/>
          </p:cNvSpPr>
          <p:nvPr>
            <p:ph type="title"/>
          </p:nvPr>
        </p:nvSpPr>
        <p:spPr/>
        <p:txBody>
          <a:bodyPr/>
          <a:lstStyle/>
          <a:p>
            <a:r>
              <a:rPr lang="en-US" dirty="0"/>
              <a:t>Iterators</a:t>
            </a:r>
          </a:p>
        </p:txBody>
      </p:sp>
      <p:sp>
        <p:nvSpPr>
          <p:cNvPr id="3" name="Content Placeholder 2">
            <a:extLst>
              <a:ext uri="{FF2B5EF4-FFF2-40B4-BE49-F238E27FC236}">
                <a16:creationId xmlns:a16="http://schemas.microsoft.com/office/drawing/2014/main" id="{42BEC8B4-0B05-8943-83EB-DD327B174296}"/>
              </a:ext>
            </a:extLst>
          </p:cNvPr>
          <p:cNvSpPr>
            <a:spLocks noGrp="1"/>
          </p:cNvSpPr>
          <p:nvPr>
            <p:ph idx="1"/>
          </p:nvPr>
        </p:nvSpPr>
        <p:spPr/>
        <p:txBody>
          <a:bodyPr/>
          <a:lstStyle/>
          <a:p>
            <a:pPr marL="0" indent="0">
              <a:buNone/>
            </a:pPr>
            <a:r>
              <a:rPr lang="en-US" dirty="0"/>
              <a:t>“</a:t>
            </a:r>
            <a:r>
              <a:rPr lang="en-GB" dirty="0"/>
              <a:t>An iterator is an object that can iterate over elements in a C++ Standard Library container and provide access to individual elements. The C++ Standard Library containers all provide iterators so that algorithms can access their elements in a standard way without having to be concerned with the type of container the elements are stored in.</a:t>
            </a:r>
            <a:r>
              <a:rPr lang="en-US" dirty="0"/>
              <a:t>”</a:t>
            </a:r>
          </a:p>
          <a:p>
            <a:pPr marL="0" indent="0">
              <a:buNone/>
            </a:pPr>
            <a:r>
              <a:rPr lang="en-US" dirty="0">
                <a:hlinkClick r:id="rId2"/>
              </a:rPr>
              <a:t>https://docs.microsoft.com/en-us/cpp/standard-library/iterators?view=msvc-170</a:t>
            </a:r>
            <a:r>
              <a:rPr lang="en-US" dirty="0"/>
              <a:t> </a:t>
            </a:r>
          </a:p>
          <a:p>
            <a:endParaRPr lang="en-US" dirty="0"/>
          </a:p>
        </p:txBody>
      </p:sp>
      <p:sp>
        <p:nvSpPr>
          <p:cNvPr id="7" name="Text Placeholder 6">
            <a:extLst>
              <a:ext uri="{FF2B5EF4-FFF2-40B4-BE49-F238E27FC236}">
                <a16:creationId xmlns:a16="http://schemas.microsoft.com/office/drawing/2014/main" id="{D500DA19-F7DD-3D01-CDD9-B19671872B9F}"/>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9DE83C71-34E6-10C8-822D-23340EFE1AFF}"/>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0C46E3B3-6DB2-4E42-9CB5-5D043545BA98}"/>
              </a:ext>
            </a:extLst>
          </p:cNvPr>
          <p:cNvPicPr>
            <a:picLocks noChangeAspect="1"/>
          </p:cNvPicPr>
          <p:nvPr/>
        </p:nvPicPr>
        <p:blipFill>
          <a:blip r:embed="rId3"/>
          <a:stretch>
            <a:fillRect/>
          </a:stretch>
        </p:blipFill>
        <p:spPr>
          <a:xfrm>
            <a:off x="2632430" y="4168633"/>
            <a:ext cx="3708208" cy="2033752"/>
          </a:xfrm>
          <a:prstGeom prst="rect">
            <a:avLst/>
          </a:prstGeom>
        </p:spPr>
      </p:pic>
    </p:spTree>
    <p:extLst>
      <p:ext uri="{BB962C8B-B14F-4D97-AF65-F5344CB8AC3E}">
        <p14:creationId xmlns:p14="http://schemas.microsoft.com/office/powerpoint/2010/main" val="1803686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4CFBB-2C66-BA4F-AAB6-A53C65A18162}"/>
              </a:ext>
            </a:extLst>
          </p:cNvPr>
          <p:cNvSpPr>
            <a:spLocks noGrp="1"/>
          </p:cNvSpPr>
          <p:nvPr>
            <p:ph type="title"/>
          </p:nvPr>
        </p:nvSpPr>
        <p:spPr/>
        <p:txBody>
          <a:bodyPr/>
          <a:lstStyle/>
          <a:p>
            <a:r>
              <a:rPr lang="en-US" altLang="en-US" dirty="0">
                <a:ea typeface="ＭＳ Ｐゴシック" pitchFamily="34" charset="-128"/>
              </a:rPr>
              <a:t>How iterators work</a:t>
            </a:r>
            <a:endParaRPr lang="en-US" dirty="0"/>
          </a:p>
        </p:txBody>
      </p:sp>
      <p:sp>
        <p:nvSpPr>
          <p:cNvPr id="6" name="Rectangle 3">
            <a:extLst>
              <a:ext uri="{FF2B5EF4-FFF2-40B4-BE49-F238E27FC236}">
                <a16:creationId xmlns:a16="http://schemas.microsoft.com/office/drawing/2014/main" id="{F71F724A-6FB5-344E-A050-67C675998D98}"/>
              </a:ext>
            </a:extLst>
          </p:cNvPr>
          <p:cNvSpPr>
            <a:spLocks noGrp="1" noChangeArrowheads="1"/>
          </p:cNvSpPr>
          <p:nvPr>
            <p:ph idx="1"/>
          </p:nvPr>
        </p:nvSpPr>
        <p:spPr/>
        <p:txBody>
          <a:bodyPr/>
          <a:lstStyle/>
          <a:p>
            <a:pPr eaLnBrk="1" hangingPunct="1">
              <a:lnSpc>
                <a:spcPct val="90000"/>
              </a:lnSpc>
              <a:defRPr/>
            </a:pPr>
            <a:r>
              <a:rPr lang="en-US" altLang="en-US" dirty="0">
                <a:ea typeface="ＭＳ Ｐゴシック" pitchFamily="34" charset="-128"/>
              </a:rPr>
              <a:t>An iterator points to (refers to, denotes) an element of a sequence</a:t>
            </a:r>
          </a:p>
          <a:p>
            <a:pPr eaLnBrk="1" hangingPunct="1">
              <a:lnSpc>
                <a:spcPct val="90000"/>
              </a:lnSpc>
              <a:defRPr/>
            </a:pPr>
            <a:r>
              <a:rPr lang="en-US" altLang="en-US" dirty="0">
                <a:ea typeface="ＭＳ Ｐゴシック" pitchFamily="34" charset="-128"/>
              </a:rPr>
              <a:t>The end of the sequence is </a:t>
            </a:r>
            <a:r>
              <a:rPr lang="ja-JP" altLang="en-US">
                <a:ea typeface="ＭＳ Ｐゴシック" pitchFamily="34" charset="-128"/>
              </a:rPr>
              <a:t>“</a:t>
            </a:r>
            <a:r>
              <a:rPr lang="en-US" altLang="ja-JP" dirty="0">
                <a:ea typeface="ＭＳ Ｐゴシック" pitchFamily="34" charset="-128"/>
              </a:rPr>
              <a:t>one past the last element</a:t>
            </a:r>
            <a:r>
              <a:rPr lang="ja-JP" altLang="en-US">
                <a:ea typeface="ＭＳ Ｐゴシック" pitchFamily="34" charset="-128"/>
              </a:rPr>
              <a:t>”</a:t>
            </a:r>
            <a:endParaRPr lang="en-US" altLang="ja-JP" dirty="0">
              <a:ea typeface="ＭＳ Ｐゴシック" pitchFamily="34" charset="-128"/>
            </a:endParaRPr>
          </a:p>
          <a:p>
            <a:pPr lvl="1" eaLnBrk="1" hangingPunct="1">
              <a:lnSpc>
                <a:spcPct val="90000"/>
              </a:lnSpc>
              <a:defRPr/>
            </a:pPr>
            <a:r>
              <a:rPr lang="en-US" altLang="en-US" sz="1500" dirty="0">
                <a:ea typeface="Times New Roman" pitchFamily="18" charset="0"/>
              </a:rPr>
              <a:t> </a:t>
            </a:r>
            <a:r>
              <a:rPr lang="en-US" altLang="en-US" sz="1500" b="1" i="1" dirty="0">
                <a:ea typeface="Times New Roman" pitchFamily="18" charset="0"/>
              </a:rPr>
              <a:t>not</a:t>
            </a:r>
            <a:r>
              <a:rPr lang="en-US" altLang="en-US" sz="1500" dirty="0">
                <a:ea typeface="Times New Roman" pitchFamily="18" charset="0"/>
              </a:rPr>
              <a:t> </a:t>
            </a:r>
            <a:r>
              <a:rPr lang="ja-JP" altLang="en-US" sz="1500">
                <a:ea typeface="ＭＳ Ｐゴシック" pitchFamily="34" charset="-128"/>
              </a:rPr>
              <a:t>“</a:t>
            </a:r>
            <a:r>
              <a:rPr lang="en-US" altLang="ja-JP" sz="1500" dirty="0">
                <a:ea typeface="ＭＳ Ｐゴシック" pitchFamily="34" charset="-128"/>
              </a:rPr>
              <a:t>the last element</a:t>
            </a:r>
            <a:r>
              <a:rPr lang="ja-JP" altLang="en-US" sz="1500">
                <a:ea typeface="ＭＳ Ｐゴシック" pitchFamily="34" charset="-128"/>
              </a:rPr>
              <a:t>”</a:t>
            </a:r>
            <a:endParaRPr lang="en-US" altLang="ja-JP" sz="1500" dirty="0">
              <a:ea typeface="ＭＳ Ｐゴシック" pitchFamily="34" charset="-128"/>
            </a:endParaRPr>
          </a:p>
          <a:p>
            <a:pPr lvl="1" eaLnBrk="1" hangingPunct="1">
              <a:lnSpc>
                <a:spcPct val="90000"/>
              </a:lnSpc>
              <a:defRPr/>
            </a:pPr>
            <a:r>
              <a:rPr lang="en-US" altLang="en-US" sz="1500" dirty="0">
                <a:ea typeface="Times New Roman" pitchFamily="18" charset="0"/>
              </a:rPr>
              <a:t>That</a:t>
            </a:r>
            <a:r>
              <a:rPr lang="ja-JP" altLang="en-US" sz="1500">
                <a:ea typeface="ＭＳ Ｐゴシック" pitchFamily="34" charset="-128"/>
              </a:rPr>
              <a:t>’</a:t>
            </a:r>
            <a:r>
              <a:rPr lang="en-US" altLang="ja-JP" sz="1500" dirty="0">
                <a:ea typeface="ＭＳ Ｐゴシック" pitchFamily="34" charset="-128"/>
              </a:rPr>
              <a:t>s necessary to elegantly represent an empty sequence</a:t>
            </a:r>
          </a:p>
          <a:p>
            <a:pPr lvl="1" eaLnBrk="1" hangingPunct="1">
              <a:lnSpc>
                <a:spcPct val="90000"/>
              </a:lnSpc>
              <a:defRPr/>
            </a:pPr>
            <a:r>
              <a:rPr lang="en-US" altLang="en-US" sz="1500" dirty="0">
                <a:ea typeface="Times New Roman" pitchFamily="18" charset="0"/>
              </a:rPr>
              <a:t>One-past-the-last-element </a:t>
            </a:r>
            <a:r>
              <a:rPr lang="en-US" altLang="en-US" sz="1500" dirty="0" err="1">
                <a:ea typeface="Times New Roman" pitchFamily="18" charset="0"/>
              </a:rPr>
              <a:t>isn</a:t>
            </a:r>
            <a:r>
              <a:rPr lang="ja-JP" altLang="en-US" sz="1500">
                <a:ea typeface="ＭＳ Ｐゴシック" pitchFamily="34" charset="-128"/>
              </a:rPr>
              <a:t>’</a:t>
            </a:r>
            <a:r>
              <a:rPr lang="en-US" altLang="ja-JP" sz="1500" dirty="0">
                <a:ea typeface="ＭＳ Ｐゴシック" pitchFamily="34" charset="-128"/>
              </a:rPr>
              <a:t>t an element</a:t>
            </a:r>
          </a:p>
          <a:p>
            <a:pPr lvl="2" eaLnBrk="1" hangingPunct="1">
              <a:lnSpc>
                <a:spcPct val="90000"/>
              </a:lnSpc>
              <a:defRPr/>
            </a:pPr>
            <a:r>
              <a:rPr lang="en-US" altLang="en-US" sz="1350" dirty="0">
                <a:ea typeface="Times New Roman" pitchFamily="18" charset="0"/>
              </a:rPr>
              <a:t>You can compare an iterator pointing to it</a:t>
            </a:r>
          </a:p>
          <a:p>
            <a:pPr lvl="2" eaLnBrk="1" hangingPunct="1">
              <a:lnSpc>
                <a:spcPct val="90000"/>
              </a:lnSpc>
              <a:defRPr/>
            </a:pPr>
            <a:r>
              <a:rPr lang="en-US" altLang="en-US" sz="1350" dirty="0">
                <a:ea typeface="Times New Roman" pitchFamily="18" charset="0"/>
              </a:rPr>
              <a:t>You can</a:t>
            </a:r>
            <a:r>
              <a:rPr lang="ja-JP" altLang="en-US" sz="1350">
                <a:ea typeface="ＭＳ Ｐゴシック" pitchFamily="34" charset="-128"/>
              </a:rPr>
              <a:t>’</a:t>
            </a:r>
            <a:r>
              <a:rPr lang="en-US" altLang="ja-JP" sz="1350" dirty="0">
                <a:ea typeface="ＭＳ Ｐゴシック" pitchFamily="34" charset="-128"/>
              </a:rPr>
              <a:t>t dereference it (read its value)</a:t>
            </a:r>
          </a:p>
          <a:p>
            <a:pPr eaLnBrk="1" hangingPunct="1">
              <a:lnSpc>
                <a:spcPct val="90000"/>
              </a:lnSpc>
              <a:defRPr/>
            </a:pPr>
            <a:r>
              <a:rPr lang="en-US" altLang="en-US" dirty="0">
                <a:ea typeface="ＭＳ Ｐゴシック" pitchFamily="34" charset="-128"/>
              </a:rPr>
              <a:t>Returning the end of the sequence is the standard idiom for </a:t>
            </a:r>
            <a:r>
              <a:rPr lang="ja-JP" altLang="en-US">
                <a:ea typeface="ＭＳ Ｐゴシック" pitchFamily="34" charset="-128"/>
              </a:rPr>
              <a:t>“</a:t>
            </a:r>
            <a:r>
              <a:rPr lang="en-US" altLang="ja-JP" dirty="0">
                <a:ea typeface="ＭＳ Ｐゴシック" pitchFamily="34" charset="-128"/>
              </a:rPr>
              <a:t>not found</a:t>
            </a:r>
            <a:r>
              <a:rPr lang="ja-JP" altLang="en-US">
                <a:ea typeface="ＭＳ Ｐゴシック" pitchFamily="34" charset="-128"/>
              </a:rPr>
              <a:t>”</a:t>
            </a:r>
            <a:r>
              <a:rPr lang="en-US" altLang="ja-JP" dirty="0">
                <a:ea typeface="ＭＳ Ｐゴシック" pitchFamily="34" charset="-128"/>
              </a:rPr>
              <a:t> or </a:t>
            </a:r>
            <a:r>
              <a:rPr lang="ja-JP" altLang="en-US">
                <a:ea typeface="ＭＳ Ｐゴシック" pitchFamily="34" charset="-128"/>
              </a:rPr>
              <a:t>“</a:t>
            </a:r>
            <a:r>
              <a:rPr lang="en-US" altLang="ja-JP" dirty="0">
                <a:ea typeface="ＭＳ Ｐゴシック" pitchFamily="34" charset="-128"/>
              </a:rPr>
              <a:t>unsuccessful</a:t>
            </a:r>
            <a:r>
              <a:rPr lang="ja-JP" altLang="en-US">
                <a:ea typeface="ＭＳ Ｐゴシック" pitchFamily="34" charset="-128"/>
              </a:rPr>
              <a:t>”</a:t>
            </a:r>
            <a:endParaRPr lang="en-US" altLang="en-US" dirty="0">
              <a:ea typeface="ＭＳ Ｐゴシック" pitchFamily="34" charset="-128"/>
            </a:endParaRPr>
          </a:p>
        </p:txBody>
      </p:sp>
      <p:sp>
        <p:nvSpPr>
          <p:cNvPr id="3" name="Text Placeholder 2">
            <a:extLst>
              <a:ext uri="{FF2B5EF4-FFF2-40B4-BE49-F238E27FC236}">
                <a16:creationId xmlns:a16="http://schemas.microsoft.com/office/drawing/2014/main" id="{3CB2FB4C-D6C4-117E-12BC-15B279A44887}"/>
              </a:ext>
            </a:extLst>
          </p:cNvPr>
          <p:cNvSpPr>
            <a:spLocks noGrp="1"/>
          </p:cNvSpPr>
          <p:nvPr>
            <p:ph type="body" sz="quarter" idx="10"/>
          </p:nvPr>
        </p:nvSpPr>
        <p:spPr/>
        <p:txBody>
          <a:bodyPr/>
          <a:lstStyle/>
          <a:p>
            <a:endParaRPr lang="en-US"/>
          </a:p>
        </p:txBody>
      </p:sp>
      <p:sp>
        <p:nvSpPr>
          <p:cNvPr id="7" name="Text Placeholder 6">
            <a:extLst>
              <a:ext uri="{FF2B5EF4-FFF2-40B4-BE49-F238E27FC236}">
                <a16:creationId xmlns:a16="http://schemas.microsoft.com/office/drawing/2014/main" id="{E52C8528-BDB4-C817-CD41-97988CA9A5D9}"/>
              </a:ext>
            </a:extLst>
          </p:cNvPr>
          <p:cNvSpPr>
            <a:spLocks noGrp="1"/>
          </p:cNvSpPr>
          <p:nvPr>
            <p:ph type="body" sz="quarter" idx="12"/>
          </p:nvPr>
        </p:nvSpPr>
        <p:spPr/>
        <p:txBody>
          <a:bodyPr/>
          <a:lstStyle/>
          <a:p>
            <a:endParaRPr lang="en-US"/>
          </a:p>
        </p:txBody>
      </p:sp>
      <p:sp>
        <p:nvSpPr>
          <p:cNvPr id="8" name="Rectangle 4">
            <a:extLst>
              <a:ext uri="{FF2B5EF4-FFF2-40B4-BE49-F238E27FC236}">
                <a16:creationId xmlns:a16="http://schemas.microsoft.com/office/drawing/2014/main" id="{FFEC6CCD-805B-9A48-986E-47BA53EDCD7E}"/>
              </a:ext>
            </a:extLst>
          </p:cNvPr>
          <p:cNvSpPr>
            <a:spLocks noChangeArrowheads="1"/>
          </p:cNvSpPr>
          <p:nvPr/>
        </p:nvSpPr>
        <p:spPr bwMode="auto">
          <a:xfrm>
            <a:off x="1885950" y="5074499"/>
            <a:ext cx="6858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9" name="Rectangle 5">
            <a:extLst>
              <a:ext uri="{FF2B5EF4-FFF2-40B4-BE49-F238E27FC236}">
                <a16:creationId xmlns:a16="http://schemas.microsoft.com/office/drawing/2014/main" id="{35C376D5-6A4D-054B-9D38-3335317E3F9D}"/>
              </a:ext>
            </a:extLst>
          </p:cNvPr>
          <p:cNvSpPr>
            <a:spLocks noChangeArrowheads="1"/>
          </p:cNvSpPr>
          <p:nvPr/>
        </p:nvSpPr>
        <p:spPr bwMode="auto">
          <a:xfrm>
            <a:off x="1657350" y="5817449"/>
            <a:ext cx="6858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0</a:t>
            </a:r>
          </a:p>
        </p:txBody>
      </p:sp>
      <p:sp>
        <p:nvSpPr>
          <p:cNvPr id="10" name="Rectangle 6">
            <a:extLst>
              <a:ext uri="{FF2B5EF4-FFF2-40B4-BE49-F238E27FC236}">
                <a16:creationId xmlns:a16="http://schemas.microsoft.com/office/drawing/2014/main" id="{C661EFA6-C337-3C47-A61A-83E748DAC7E9}"/>
              </a:ext>
            </a:extLst>
          </p:cNvPr>
          <p:cNvSpPr>
            <a:spLocks noChangeArrowheads="1"/>
          </p:cNvSpPr>
          <p:nvPr/>
        </p:nvSpPr>
        <p:spPr bwMode="auto">
          <a:xfrm>
            <a:off x="2228850" y="5817449"/>
            <a:ext cx="6858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1</a:t>
            </a:r>
          </a:p>
        </p:txBody>
      </p:sp>
      <p:sp>
        <p:nvSpPr>
          <p:cNvPr id="11" name="Rectangle 7">
            <a:extLst>
              <a:ext uri="{FF2B5EF4-FFF2-40B4-BE49-F238E27FC236}">
                <a16:creationId xmlns:a16="http://schemas.microsoft.com/office/drawing/2014/main" id="{C32065A1-2C8A-F841-BA45-B2F3840DDEAD}"/>
              </a:ext>
            </a:extLst>
          </p:cNvPr>
          <p:cNvSpPr>
            <a:spLocks noChangeArrowheads="1"/>
          </p:cNvSpPr>
          <p:nvPr/>
        </p:nvSpPr>
        <p:spPr bwMode="auto">
          <a:xfrm>
            <a:off x="2800350" y="5817449"/>
            <a:ext cx="6858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2</a:t>
            </a:r>
          </a:p>
        </p:txBody>
      </p:sp>
      <p:sp>
        <p:nvSpPr>
          <p:cNvPr id="12" name="Rectangle 8">
            <a:extLst>
              <a:ext uri="{FF2B5EF4-FFF2-40B4-BE49-F238E27FC236}">
                <a16:creationId xmlns:a16="http://schemas.microsoft.com/office/drawing/2014/main" id="{54D1F76F-0F25-4540-B034-994B7F4548EC}"/>
              </a:ext>
            </a:extLst>
          </p:cNvPr>
          <p:cNvSpPr>
            <a:spLocks noChangeArrowheads="1"/>
          </p:cNvSpPr>
          <p:nvPr/>
        </p:nvSpPr>
        <p:spPr bwMode="auto">
          <a:xfrm>
            <a:off x="3371850" y="5817449"/>
            <a:ext cx="6858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3</a:t>
            </a:r>
          </a:p>
        </p:txBody>
      </p:sp>
      <p:sp>
        <p:nvSpPr>
          <p:cNvPr id="13" name="Rectangle 9">
            <a:extLst>
              <a:ext uri="{FF2B5EF4-FFF2-40B4-BE49-F238E27FC236}">
                <a16:creationId xmlns:a16="http://schemas.microsoft.com/office/drawing/2014/main" id="{5DBC75A7-AEDB-F048-9F49-B2FB5AEA4663}"/>
              </a:ext>
            </a:extLst>
          </p:cNvPr>
          <p:cNvSpPr>
            <a:spLocks noChangeArrowheads="1"/>
          </p:cNvSpPr>
          <p:nvPr/>
        </p:nvSpPr>
        <p:spPr bwMode="auto">
          <a:xfrm>
            <a:off x="3943350" y="5817449"/>
            <a:ext cx="685800" cy="285750"/>
          </a:xfrm>
          <a:prstGeom prst="rect">
            <a:avLst/>
          </a:prstGeom>
          <a:solidFill>
            <a:schemeClr val="bg1"/>
          </a:solidFill>
          <a:ln w="9525">
            <a:solidFill>
              <a:schemeClr val="tx1"/>
            </a:solidFill>
            <a:prstDash val="dash"/>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14" name="Line 11">
            <a:extLst>
              <a:ext uri="{FF2B5EF4-FFF2-40B4-BE49-F238E27FC236}">
                <a16:creationId xmlns:a16="http://schemas.microsoft.com/office/drawing/2014/main" id="{3BDFA905-9633-1143-ADDC-EA03EB500531}"/>
              </a:ext>
            </a:extLst>
          </p:cNvPr>
          <p:cNvSpPr>
            <a:spLocks noChangeShapeType="1"/>
          </p:cNvSpPr>
          <p:nvPr/>
        </p:nvSpPr>
        <p:spPr bwMode="auto">
          <a:xfrm>
            <a:off x="2171700" y="5245949"/>
            <a:ext cx="285750" cy="571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15" name="Rectangle 12">
            <a:extLst>
              <a:ext uri="{FF2B5EF4-FFF2-40B4-BE49-F238E27FC236}">
                <a16:creationId xmlns:a16="http://schemas.microsoft.com/office/drawing/2014/main" id="{9FA06D9F-DEC0-074F-B942-687D17A57B83}"/>
              </a:ext>
            </a:extLst>
          </p:cNvPr>
          <p:cNvSpPr>
            <a:spLocks noChangeArrowheads="1"/>
          </p:cNvSpPr>
          <p:nvPr/>
        </p:nvSpPr>
        <p:spPr bwMode="auto">
          <a:xfrm>
            <a:off x="6629400" y="5303099"/>
            <a:ext cx="6858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16" name="Rectangle 13">
            <a:extLst>
              <a:ext uri="{FF2B5EF4-FFF2-40B4-BE49-F238E27FC236}">
                <a16:creationId xmlns:a16="http://schemas.microsoft.com/office/drawing/2014/main" id="{08E77F96-6ABD-9946-A7FB-9BD6ADECE4CC}"/>
              </a:ext>
            </a:extLst>
          </p:cNvPr>
          <p:cNvSpPr>
            <a:spLocks noChangeArrowheads="1"/>
          </p:cNvSpPr>
          <p:nvPr/>
        </p:nvSpPr>
        <p:spPr bwMode="auto">
          <a:xfrm>
            <a:off x="5257800" y="5303099"/>
            <a:ext cx="6858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17" name="Rectangle 14">
            <a:extLst>
              <a:ext uri="{FF2B5EF4-FFF2-40B4-BE49-F238E27FC236}">
                <a16:creationId xmlns:a16="http://schemas.microsoft.com/office/drawing/2014/main" id="{DC57A37B-C624-6B44-81D4-9EA017845815}"/>
              </a:ext>
            </a:extLst>
          </p:cNvPr>
          <p:cNvSpPr>
            <a:spLocks noChangeArrowheads="1"/>
          </p:cNvSpPr>
          <p:nvPr/>
        </p:nvSpPr>
        <p:spPr bwMode="auto">
          <a:xfrm>
            <a:off x="3486150" y="5074499"/>
            <a:ext cx="6858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18" name="Rectangle 15">
            <a:extLst>
              <a:ext uri="{FF2B5EF4-FFF2-40B4-BE49-F238E27FC236}">
                <a16:creationId xmlns:a16="http://schemas.microsoft.com/office/drawing/2014/main" id="{C233C47C-7E0F-0847-B32F-D3BD377DD2AF}"/>
              </a:ext>
            </a:extLst>
          </p:cNvPr>
          <p:cNvSpPr>
            <a:spLocks noChangeArrowheads="1"/>
          </p:cNvSpPr>
          <p:nvPr/>
        </p:nvSpPr>
        <p:spPr bwMode="auto">
          <a:xfrm>
            <a:off x="6000750" y="5931749"/>
            <a:ext cx="685800" cy="285750"/>
          </a:xfrm>
          <a:prstGeom prst="rect">
            <a:avLst/>
          </a:prstGeom>
          <a:solidFill>
            <a:schemeClr val="bg1"/>
          </a:solidFill>
          <a:ln w="9525">
            <a:solidFill>
              <a:schemeClr val="tx1"/>
            </a:solidFill>
            <a:prstDash val="dash"/>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19" name="Line 16">
            <a:extLst>
              <a:ext uri="{FF2B5EF4-FFF2-40B4-BE49-F238E27FC236}">
                <a16:creationId xmlns:a16="http://schemas.microsoft.com/office/drawing/2014/main" id="{EAE06813-968A-5A4A-8AE5-7CF3F4CD55EB}"/>
              </a:ext>
            </a:extLst>
          </p:cNvPr>
          <p:cNvSpPr>
            <a:spLocks noChangeShapeType="1"/>
          </p:cNvSpPr>
          <p:nvPr/>
        </p:nvSpPr>
        <p:spPr bwMode="auto">
          <a:xfrm>
            <a:off x="5600700" y="5417399"/>
            <a:ext cx="685800" cy="514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20" name="Line 17">
            <a:extLst>
              <a:ext uri="{FF2B5EF4-FFF2-40B4-BE49-F238E27FC236}">
                <a16:creationId xmlns:a16="http://schemas.microsoft.com/office/drawing/2014/main" id="{4C97B541-409D-1341-9527-6F889E372E01}"/>
              </a:ext>
            </a:extLst>
          </p:cNvPr>
          <p:cNvSpPr>
            <a:spLocks noChangeShapeType="1"/>
          </p:cNvSpPr>
          <p:nvPr/>
        </p:nvSpPr>
        <p:spPr bwMode="auto">
          <a:xfrm flipH="1">
            <a:off x="6400800" y="5417399"/>
            <a:ext cx="628650" cy="514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21" name="Line 18">
            <a:extLst>
              <a:ext uri="{FF2B5EF4-FFF2-40B4-BE49-F238E27FC236}">
                <a16:creationId xmlns:a16="http://schemas.microsoft.com/office/drawing/2014/main" id="{8C7F080C-26B5-1C4B-8CD3-FC60FD76A11B}"/>
              </a:ext>
            </a:extLst>
          </p:cNvPr>
          <p:cNvSpPr>
            <a:spLocks noChangeShapeType="1"/>
          </p:cNvSpPr>
          <p:nvPr/>
        </p:nvSpPr>
        <p:spPr bwMode="auto">
          <a:xfrm>
            <a:off x="3771900" y="5245949"/>
            <a:ext cx="457200" cy="514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22" name="Text Box 19">
            <a:extLst>
              <a:ext uri="{FF2B5EF4-FFF2-40B4-BE49-F238E27FC236}">
                <a16:creationId xmlns:a16="http://schemas.microsoft.com/office/drawing/2014/main" id="{C700540D-C5D6-D24A-B945-FC2470F90FA9}"/>
              </a:ext>
            </a:extLst>
          </p:cNvPr>
          <p:cNvSpPr txBox="1">
            <a:spLocks noChangeArrowheads="1"/>
          </p:cNvSpPr>
          <p:nvPr/>
        </p:nvSpPr>
        <p:spPr bwMode="auto">
          <a:xfrm>
            <a:off x="2800350" y="5074500"/>
            <a:ext cx="8001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the end:</a:t>
            </a:r>
          </a:p>
        </p:txBody>
      </p:sp>
      <p:sp>
        <p:nvSpPr>
          <p:cNvPr id="23" name="Text Box 20">
            <a:extLst>
              <a:ext uri="{FF2B5EF4-FFF2-40B4-BE49-F238E27FC236}">
                <a16:creationId xmlns:a16="http://schemas.microsoft.com/office/drawing/2014/main" id="{354CE6EE-65D5-E344-985D-EB154FC5FE1B}"/>
              </a:ext>
            </a:extLst>
          </p:cNvPr>
          <p:cNvSpPr txBox="1">
            <a:spLocks noChangeArrowheads="1"/>
          </p:cNvSpPr>
          <p:nvPr/>
        </p:nvSpPr>
        <p:spPr bwMode="auto">
          <a:xfrm>
            <a:off x="5314950" y="4691812"/>
            <a:ext cx="2000250"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500" dirty="0">
                <a:latin typeface="Arial" panose="020B0604020202020204" pitchFamily="34" charset="0"/>
              </a:rPr>
              <a:t>An empty sequence:</a:t>
            </a:r>
          </a:p>
          <a:p>
            <a:pPr eaLnBrk="1" hangingPunct="1">
              <a:spcBef>
                <a:spcPct val="50000"/>
              </a:spcBef>
              <a:buClrTx/>
              <a:buSzTx/>
              <a:buFontTx/>
              <a:buNone/>
            </a:pPr>
            <a:r>
              <a:rPr lang="en-US" altLang="en-US" sz="1500" dirty="0">
                <a:latin typeface="Arial" panose="020B0604020202020204" pitchFamily="34" charset="0"/>
              </a:rPr>
              <a:t>begin:               end:</a:t>
            </a:r>
          </a:p>
        </p:txBody>
      </p:sp>
      <p:sp>
        <p:nvSpPr>
          <p:cNvPr id="24" name="Text Box 21">
            <a:extLst>
              <a:ext uri="{FF2B5EF4-FFF2-40B4-BE49-F238E27FC236}">
                <a16:creationId xmlns:a16="http://schemas.microsoft.com/office/drawing/2014/main" id="{B381DB5B-7D3F-1347-893D-773CB4E90795}"/>
              </a:ext>
            </a:extLst>
          </p:cNvPr>
          <p:cNvSpPr txBox="1">
            <a:spLocks noChangeArrowheads="1"/>
          </p:cNvSpPr>
          <p:nvPr/>
        </p:nvSpPr>
        <p:spPr bwMode="auto">
          <a:xfrm>
            <a:off x="1143000" y="4903050"/>
            <a:ext cx="742950"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some iterator:</a:t>
            </a:r>
          </a:p>
        </p:txBody>
      </p:sp>
    </p:spTree>
    <p:extLst>
      <p:ext uri="{BB962C8B-B14F-4D97-AF65-F5344CB8AC3E}">
        <p14:creationId xmlns:p14="http://schemas.microsoft.com/office/powerpoint/2010/main" val="3802013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D4408-4FF7-B74A-9BF8-928A08E51896}"/>
              </a:ext>
            </a:extLst>
          </p:cNvPr>
          <p:cNvSpPr>
            <a:spLocks noGrp="1"/>
          </p:cNvSpPr>
          <p:nvPr>
            <p:ph type="title"/>
          </p:nvPr>
        </p:nvSpPr>
        <p:spPr>
          <a:xfrm>
            <a:off x="342900" y="1497219"/>
            <a:ext cx="8229600" cy="507556"/>
          </a:xfrm>
        </p:spPr>
        <p:txBody>
          <a:bodyPr/>
          <a:lstStyle/>
          <a:p>
            <a:r>
              <a:rPr lang="en-US" dirty="0"/>
              <a:t>Sequence Containers</a:t>
            </a:r>
          </a:p>
        </p:txBody>
      </p:sp>
      <p:sp>
        <p:nvSpPr>
          <p:cNvPr id="4" name="Text Placeholder 3">
            <a:extLst>
              <a:ext uri="{FF2B5EF4-FFF2-40B4-BE49-F238E27FC236}">
                <a16:creationId xmlns:a16="http://schemas.microsoft.com/office/drawing/2014/main" id="{EA7DDD2E-1ADB-9547-9F67-DFBDEE0D8BC0}"/>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353C31A2-E1E6-B741-8265-39FB97A86C67}"/>
              </a:ext>
            </a:extLst>
          </p:cNvPr>
          <p:cNvSpPr>
            <a:spLocks noGrp="1"/>
          </p:cNvSpPr>
          <p:nvPr>
            <p:ph type="body" sz="quarter" idx="12"/>
          </p:nvPr>
        </p:nvSpPr>
        <p:spPr/>
        <p:txBody>
          <a:bodyPr/>
          <a:lstStyle/>
          <a:p>
            <a:endParaRPr lang="en-US"/>
          </a:p>
        </p:txBody>
      </p:sp>
      <p:sp>
        <p:nvSpPr>
          <p:cNvPr id="6" name="Rectangle 2">
            <a:extLst>
              <a:ext uri="{FF2B5EF4-FFF2-40B4-BE49-F238E27FC236}">
                <a16:creationId xmlns:a16="http://schemas.microsoft.com/office/drawing/2014/main" id="{DB534750-170E-3C4D-BC87-79427E0F6DF4}"/>
              </a:ext>
            </a:extLst>
          </p:cNvPr>
          <p:cNvSpPr txBox="1">
            <a:spLocks noChangeArrowheads="1"/>
          </p:cNvSpPr>
          <p:nvPr/>
        </p:nvSpPr>
        <p:spPr>
          <a:xfrm>
            <a:off x="4145465" y="1088156"/>
            <a:ext cx="6172200" cy="857250"/>
          </a:xfrm>
          <a:prstGeom prst="rect">
            <a:avLst/>
          </a:prstGeom>
        </p:spPr>
        <p:txBody>
          <a:bodyPr vert="horz" lIns="0" tIns="45720" rIns="0" bIns="0" rtlCol="0" anchor="ctr">
            <a:noAutofit/>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pPr>
              <a:defRPr/>
            </a:pPr>
            <a:br>
              <a:rPr lang="en-US" sz="3000" dirty="0"/>
            </a:br>
            <a:r>
              <a:rPr lang="en-US" sz="1800" dirty="0"/>
              <a:t>(hold sequences in difference ways)</a:t>
            </a:r>
            <a:endParaRPr lang="en-US" sz="2400" dirty="0"/>
          </a:p>
        </p:txBody>
      </p:sp>
      <p:sp>
        <p:nvSpPr>
          <p:cNvPr id="3" name="TextBox 2">
            <a:extLst>
              <a:ext uri="{FF2B5EF4-FFF2-40B4-BE49-F238E27FC236}">
                <a16:creationId xmlns:a16="http://schemas.microsoft.com/office/drawing/2014/main" id="{F01C2A67-B6B0-02AC-4B5B-4F3BB3A8F603}"/>
              </a:ext>
            </a:extLst>
          </p:cNvPr>
          <p:cNvSpPr txBox="1"/>
          <p:nvPr/>
        </p:nvSpPr>
        <p:spPr>
          <a:xfrm>
            <a:off x="123269" y="6506504"/>
            <a:ext cx="7468711" cy="369332"/>
          </a:xfrm>
          <a:prstGeom prst="rect">
            <a:avLst/>
          </a:prstGeom>
          <a:noFill/>
        </p:spPr>
        <p:txBody>
          <a:bodyPr wrap="none" rtlCol="0">
            <a:spAutoFit/>
          </a:bodyPr>
          <a:lstStyle/>
          <a:p>
            <a:r>
              <a:rPr lang="en-US" dirty="0"/>
              <a:t>Checkout this resource: https://</a:t>
            </a:r>
            <a:r>
              <a:rPr lang="en-US" dirty="0" err="1"/>
              <a:t>hackingcpp.com</a:t>
            </a:r>
            <a:r>
              <a:rPr lang="en-US" dirty="0"/>
              <a:t>/</a:t>
            </a:r>
            <a:r>
              <a:rPr lang="en-US" dirty="0" err="1"/>
              <a:t>cpp</a:t>
            </a:r>
            <a:r>
              <a:rPr lang="en-US" dirty="0"/>
              <a:t>/std/</a:t>
            </a:r>
            <a:r>
              <a:rPr lang="en-US" dirty="0" err="1"/>
              <a:t>containers.html</a:t>
            </a:r>
            <a:endParaRPr lang="en-US" dirty="0"/>
          </a:p>
        </p:txBody>
      </p:sp>
      <p:pic>
        <p:nvPicPr>
          <p:cNvPr id="52" name="Picture 51">
            <a:extLst>
              <a:ext uri="{FF2B5EF4-FFF2-40B4-BE49-F238E27FC236}">
                <a16:creationId xmlns:a16="http://schemas.microsoft.com/office/drawing/2014/main" id="{C415964B-C819-3BFD-6233-DA30AF13B1BF}"/>
              </a:ext>
            </a:extLst>
          </p:cNvPr>
          <p:cNvPicPr>
            <a:picLocks noChangeAspect="1"/>
          </p:cNvPicPr>
          <p:nvPr/>
        </p:nvPicPr>
        <p:blipFill>
          <a:blip r:embed="rId2"/>
          <a:stretch>
            <a:fillRect/>
          </a:stretch>
        </p:blipFill>
        <p:spPr>
          <a:xfrm>
            <a:off x="1940311" y="2340305"/>
            <a:ext cx="5436219" cy="3904993"/>
          </a:xfrm>
          <a:prstGeom prst="rect">
            <a:avLst/>
          </a:prstGeom>
        </p:spPr>
      </p:pic>
    </p:spTree>
    <p:extLst>
      <p:ext uri="{BB962C8B-B14F-4D97-AF65-F5344CB8AC3E}">
        <p14:creationId xmlns:p14="http://schemas.microsoft.com/office/powerpoint/2010/main" val="1457068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A8FD2689-840F-0049-BDA5-E2114AD659DC}"/>
              </a:ext>
            </a:extLst>
          </p:cNvPr>
          <p:cNvSpPr>
            <a:spLocks noGrp="1" noChangeArrowheads="1"/>
          </p:cNvSpPr>
          <p:nvPr>
            <p:ph type="title"/>
          </p:nvPr>
        </p:nvSpPr>
        <p:spPr/>
        <p:txBody>
          <a:bodyPr/>
          <a:lstStyle/>
          <a:p>
            <a:pPr eaLnBrk="1" hangingPunct="1">
              <a:defRPr/>
            </a:pPr>
            <a:r>
              <a:rPr lang="en-US" altLang="en-US" dirty="0">
                <a:latin typeface="Consolas" panose="020B0609020204030204" pitchFamily="49" charset="0"/>
                <a:ea typeface="ＭＳ Ｐゴシック" pitchFamily="34" charset="-128"/>
                <a:cs typeface="Consolas" panose="020B0609020204030204" pitchFamily="49" charset="0"/>
              </a:rPr>
              <a:t>vector</a:t>
            </a:r>
          </a:p>
        </p:txBody>
      </p:sp>
      <p:sp>
        <p:nvSpPr>
          <p:cNvPr id="21507" name="Rectangle 3">
            <a:extLst>
              <a:ext uri="{FF2B5EF4-FFF2-40B4-BE49-F238E27FC236}">
                <a16:creationId xmlns:a16="http://schemas.microsoft.com/office/drawing/2014/main" id="{5D49F2D4-43C8-2446-BE58-D8B8D1B11FC2}"/>
              </a:ext>
            </a:extLst>
          </p:cNvPr>
          <p:cNvSpPr>
            <a:spLocks noGrp="1" noChangeArrowheads="1"/>
          </p:cNvSpPr>
          <p:nvPr>
            <p:ph idx="1"/>
          </p:nvPr>
        </p:nvSpPr>
        <p:spPr/>
        <p:txBody>
          <a:bodyPr>
            <a:normAutofit/>
          </a:bodyPr>
          <a:lstStyle/>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template&lt;class T&gt; class vector {</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T* elements;</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 …</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using value_type = T;</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using iterator = ???;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the type of an iterator is implementation defined</a:t>
            </a:r>
          </a:p>
          <a:p>
            <a:pPr eaLnBrk="1" hangingPunct="1">
              <a:lnSpc>
                <a:spcPct val="80000"/>
              </a:lnSpc>
              <a:buFontTx/>
              <a:buNone/>
              <a:defRPr/>
            </a:pP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 and it (usefully) varies (e.g. range checked iterators)</a:t>
            </a:r>
          </a:p>
          <a:p>
            <a:pPr eaLnBrk="1" hangingPunct="1">
              <a:lnSpc>
                <a:spcPct val="80000"/>
              </a:lnSpc>
              <a:buFontTx/>
              <a:buNone/>
              <a:defRPr/>
            </a:pP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 a vector iterator could be a pointer to an element</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using </a:t>
            </a:r>
            <a:r>
              <a:rPr lang="en-US" altLang="en-US" sz="1350" dirty="0" err="1">
                <a:latin typeface="Consolas" panose="020B0609020204030204" pitchFamily="49" charset="0"/>
                <a:ea typeface="ＭＳ Ｐゴシック" pitchFamily="34" charset="-128"/>
                <a:cs typeface="Consolas" panose="020B0609020204030204" pitchFamily="49" charset="0"/>
              </a:rPr>
              <a:t>const_iterator</a:t>
            </a:r>
            <a:r>
              <a:rPr lang="en-US" altLang="en-US" sz="1350" dirty="0">
                <a:latin typeface="Consolas" panose="020B0609020204030204" pitchFamily="49" charset="0"/>
                <a:ea typeface="ＭＳ Ｐゴシック" pitchFamily="34" charset="-128"/>
                <a:cs typeface="Consolas" panose="020B0609020204030204" pitchFamily="49" charset="0"/>
              </a:rPr>
              <a:t> = ???;</a:t>
            </a:r>
          </a:p>
          <a:p>
            <a:pPr eaLnBrk="1" hangingPunct="1">
              <a:lnSpc>
                <a:spcPct val="80000"/>
              </a:lnSpc>
              <a:buFontTx/>
              <a:buNone/>
              <a:defRPr/>
            </a:pPr>
            <a:endParaRPr lang="en-US" altLang="en-US" sz="1350" dirty="0">
              <a:latin typeface="Consolas" panose="020B0609020204030204" pitchFamily="49" charset="0"/>
              <a:ea typeface="ＭＳ Ｐゴシック" pitchFamily="34" charset="-128"/>
              <a:cs typeface="Consolas" panose="020B0609020204030204" pitchFamily="49" charset="0"/>
            </a:endParaRP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iterator begin();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points to first element</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a:t>
            </a:r>
            <a:r>
              <a:rPr lang="en-US" altLang="en-US" sz="1350" dirty="0" err="1">
                <a:latin typeface="Consolas" panose="020B0609020204030204" pitchFamily="49" charset="0"/>
                <a:ea typeface="ＭＳ Ｐゴシック" pitchFamily="34" charset="-128"/>
                <a:cs typeface="Consolas" panose="020B0609020204030204" pitchFamily="49" charset="0"/>
              </a:rPr>
              <a:t>const_iterator</a:t>
            </a:r>
            <a:r>
              <a:rPr lang="en-US" altLang="en-US" sz="1350" dirty="0">
                <a:latin typeface="Consolas" panose="020B0609020204030204" pitchFamily="49" charset="0"/>
                <a:ea typeface="ＭＳ Ｐゴシック" pitchFamily="34" charset="-128"/>
                <a:cs typeface="Consolas" panose="020B0609020204030204" pitchFamily="49" charset="0"/>
              </a:rPr>
              <a:t> begin() const; </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iterator end();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points to one beyond the last element</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a:t>
            </a:r>
            <a:r>
              <a:rPr lang="en-US" altLang="en-US" sz="1350" dirty="0" err="1">
                <a:latin typeface="Consolas" panose="020B0609020204030204" pitchFamily="49" charset="0"/>
                <a:ea typeface="ＭＳ Ｐゴシック" pitchFamily="34" charset="-128"/>
                <a:cs typeface="Consolas" panose="020B0609020204030204" pitchFamily="49" charset="0"/>
              </a:rPr>
              <a:t>const_iterator</a:t>
            </a:r>
            <a:r>
              <a:rPr lang="en-US" altLang="en-US" sz="1350" dirty="0">
                <a:latin typeface="Consolas" panose="020B0609020204030204" pitchFamily="49" charset="0"/>
                <a:ea typeface="ＭＳ Ｐゴシック" pitchFamily="34" charset="-128"/>
                <a:cs typeface="Consolas" panose="020B0609020204030204" pitchFamily="49" charset="0"/>
              </a:rPr>
              <a:t> end() const;</a:t>
            </a:r>
          </a:p>
          <a:p>
            <a:pPr eaLnBrk="1" hangingPunct="1">
              <a:lnSpc>
                <a:spcPct val="80000"/>
              </a:lnSpc>
              <a:buFontTx/>
              <a:buNone/>
              <a:defRPr/>
            </a:pPr>
            <a:endParaRPr lang="en-US" altLang="en-US" sz="1350" dirty="0">
              <a:latin typeface="Consolas" panose="020B0609020204030204" pitchFamily="49" charset="0"/>
              <a:ea typeface="ＭＳ Ｐゴシック" pitchFamily="34" charset="-128"/>
              <a:cs typeface="Consolas" panose="020B0609020204030204" pitchFamily="49" charset="0"/>
            </a:endParaRP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iterator erase(iterator p);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remove element pointed to by p</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iterator insert(iterator p, const T&amp; v);</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 insert a new element v before p</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a:t>
            </a:r>
          </a:p>
        </p:txBody>
      </p:sp>
      <p:sp>
        <p:nvSpPr>
          <p:cNvPr id="2" name="Text Placeholder 1">
            <a:extLst>
              <a:ext uri="{FF2B5EF4-FFF2-40B4-BE49-F238E27FC236}">
                <a16:creationId xmlns:a16="http://schemas.microsoft.com/office/drawing/2014/main" id="{2CA31D58-E6E7-CFDF-7637-5AC2F1BC3587}"/>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E24D0B1E-06D6-6DE7-9034-C38A65727FD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00770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8508CEC-BBB3-0847-B342-23551E1DF416}"/>
              </a:ext>
            </a:extLst>
          </p:cNvPr>
          <p:cNvSpPr>
            <a:spLocks noGrp="1" noChangeArrowheads="1"/>
          </p:cNvSpPr>
          <p:nvPr>
            <p:ph type="title"/>
          </p:nvPr>
        </p:nvSpPr>
        <p:spPr/>
        <p:txBody>
          <a:bodyPr/>
          <a:lstStyle/>
          <a:p>
            <a:pPr eaLnBrk="1" hangingPunct="1">
              <a:defRPr/>
            </a:pPr>
            <a:r>
              <a:rPr lang="en-US" altLang="en-US" dirty="0">
                <a:latin typeface="Consolas" panose="020B0609020204030204" pitchFamily="49" charset="0"/>
                <a:ea typeface="ＭＳ Ｐゴシック" pitchFamily="34" charset="-128"/>
                <a:cs typeface="Consolas" panose="020B0609020204030204" pitchFamily="49" charset="0"/>
              </a:rPr>
              <a:t>insert() </a:t>
            </a:r>
            <a:r>
              <a:rPr lang="en-US" altLang="en-US" dirty="0">
                <a:ea typeface="ＭＳ Ｐゴシック" pitchFamily="34" charset="-128"/>
              </a:rPr>
              <a:t>into </a:t>
            </a:r>
            <a:r>
              <a:rPr lang="en-US" altLang="en-US" dirty="0">
                <a:latin typeface="Consolas" panose="020B0609020204030204" pitchFamily="49" charset="0"/>
                <a:ea typeface="ＭＳ Ｐゴシック" pitchFamily="34" charset="-128"/>
                <a:cs typeface="Consolas" panose="020B0609020204030204" pitchFamily="49" charset="0"/>
              </a:rPr>
              <a:t>vector</a:t>
            </a:r>
          </a:p>
        </p:txBody>
      </p:sp>
      <p:sp>
        <p:nvSpPr>
          <p:cNvPr id="4" name="Text Placeholder 3">
            <a:extLst>
              <a:ext uri="{FF2B5EF4-FFF2-40B4-BE49-F238E27FC236}">
                <a16:creationId xmlns:a16="http://schemas.microsoft.com/office/drawing/2014/main" id="{2572E5BE-1FAF-16CD-CADB-B959FDB03390}"/>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A977B473-E670-A924-9294-A40F3CCB57D4}"/>
              </a:ext>
            </a:extLst>
          </p:cNvPr>
          <p:cNvSpPr>
            <a:spLocks noGrp="1"/>
          </p:cNvSpPr>
          <p:nvPr>
            <p:ph type="body" sz="quarter" idx="12"/>
          </p:nvPr>
        </p:nvSpPr>
        <p:spPr/>
        <p:txBody>
          <a:bodyPr/>
          <a:lstStyle/>
          <a:p>
            <a:endParaRPr lang="en-US"/>
          </a:p>
        </p:txBody>
      </p:sp>
      <p:sp>
        <p:nvSpPr>
          <p:cNvPr id="6" name="Rectangle 3">
            <a:extLst>
              <a:ext uri="{FF2B5EF4-FFF2-40B4-BE49-F238E27FC236}">
                <a16:creationId xmlns:a16="http://schemas.microsoft.com/office/drawing/2014/main" id="{7AB80E38-03E6-AEBC-99FE-D871C0C8EB0C}"/>
              </a:ext>
            </a:extLst>
          </p:cNvPr>
          <p:cNvSpPr>
            <a:spLocks noGrp="1" noChangeArrowheads="1"/>
          </p:cNvSpPr>
          <p:nvPr>
            <p:ph idx="1"/>
          </p:nvPr>
        </p:nvSpPr>
        <p:spPr>
          <a:xfrm>
            <a:off x="1764681" y="2234781"/>
            <a:ext cx="6172200" cy="400050"/>
          </a:xfrm>
        </p:spPr>
        <p:txBody>
          <a:bodyPr>
            <a:normAutofit lnSpcReduction="10000"/>
          </a:bodyPr>
          <a:lstStyle/>
          <a:p>
            <a:pPr eaLnBrk="1" hangingPunct="1">
              <a:lnSpc>
                <a:spcPct val="9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vector&lt;int&gt;::iterator p = </a:t>
            </a:r>
            <a:r>
              <a:rPr lang="en-US" altLang="en-US" sz="1350" dirty="0" err="1">
                <a:latin typeface="Consolas" panose="020B0609020204030204" pitchFamily="49" charset="0"/>
                <a:ea typeface="ＭＳ Ｐゴシック" pitchFamily="34" charset="-128"/>
                <a:cs typeface="Consolas" panose="020B0609020204030204" pitchFamily="49" charset="0"/>
              </a:rPr>
              <a:t>v.begin</a:t>
            </a:r>
            <a:r>
              <a:rPr lang="en-US" altLang="en-US" sz="1350" dirty="0">
                <a:latin typeface="Consolas" panose="020B0609020204030204" pitchFamily="49" charset="0"/>
                <a:ea typeface="ＭＳ Ｐゴシック" pitchFamily="34" charset="-128"/>
                <a:cs typeface="Consolas" panose="020B0609020204030204" pitchFamily="49" charset="0"/>
              </a:rPr>
              <a:t>(); ++p; ++p; ++p;</a:t>
            </a:r>
          </a:p>
          <a:p>
            <a:pPr eaLnBrk="1" hangingPunct="1">
              <a:lnSpc>
                <a:spcPct val="9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vector&lt;int&gt;::iterator q = p; ++q;</a:t>
            </a:r>
          </a:p>
        </p:txBody>
      </p:sp>
      <p:sp>
        <p:nvSpPr>
          <p:cNvPr id="7" name="Rectangle 4">
            <a:extLst>
              <a:ext uri="{FF2B5EF4-FFF2-40B4-BE49-F238E27FC236}">
                <a16:creationId xmlns:a16="http://schemas.microsoft.com/office/drawing/2014/main" id="{AECAA3CD-61EA-C625-8273-D522398E9DE4}"/>
              </a:ext>
            </a:extLst>
          </p:cNvPr>
          <p:cNvSpPr>
            <a:spLocks noChangeArrowheads="1"/>
          </p:cNvSpPr>
          <p:nvPr/>
        </p:nvSpPr>
        <p:spPr bwMode="auto">
          <a:xfrm>
            <a:off x="2164731" y="2863431"/>
            <a:ext cx="62865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6    </a:t>
            </a:r>
          </a:p>
        </p:txBody>
      </p:sp>
      <p:sp>
        <p:nvSpPr>
          <p:cNvPr id="8" name="Rectangle 5">
            <a:extLst>
              <a:ext uri="{FF2B5EF4-FFF2-40B4-BE49-F238E27FC236}">
                <a16:creationId xmlns:a16="http://schemas.microsoft.com/office/drawing/2014/main" id="{45788B4E-CDD6-A46E-4A18-31A2BDCD83BA}"/>
              </a:ext>
            </a:extLst>
          </p:cNvPr>
          <p:cNvSpPr>
            <a:spLocks noChangeArrowheads="1"/>
          </p:cNvSpPr>
          <p:nvPr/>
        </p:nvSpPr>
        <p:spPr bwMode="auto">
          <a:xfrm>
            <a:off x="3079131" y="3492081"/>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0</a:t>
            </a:r>
          </a:p>
        </p:txBody>
      </p:sp>
      <p:sp>
        <p:nvSpPr>
          <p:cNvPr id="9" name="Rectangle 6">
            <a:extLst>
              <a:ext uri="{FF2B5EF4-FFF2-40B4-BE49-F238E27FC236}">
                <a16:creationId xmlns:a16="http://schemas.microsoft.com/office/drawing/2014/main" id="{1D825823-BD17-128F-F9B2-1276A60661D9}"/>
              </a:ext>
            </a:extLst>
          </p:cNvPr>
          <p:cNvSpPr>
            <a:spLocks noChangeArrowheads="1"/>
          </p:cNvSpPr>
          <p:nvPr/>
        </p:nvSpPr>
        <p:spPr bwMode="auto">
          <a:xfrm flipH="1">
            <a:off x="3764931" y="3492081"/>
            <a:ext cx="28575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2</a:t>
            </a:r>
          </a:p>
        </p:txBody>
      </p:sp>
      <p:sp>
        <p:nvSpPr>
          <p:cNvPr id="10" name="Rectangle 7">
            <a:extLst>
              <a:ext uri="{FF2B5EF4-FFF2-40B4-BE49-F238E27FC236}">
                <a16:creationId xmlns:a16="http://schemas.microsoft.com/office/drawing/2014/main" id="{CCF87715-0E1A-E054-003D-94202F3E2994}"/>
              </a:ext>
            </a:extLst>
          </p:cNvPr>
          <p:cNvSpPr>
            <a:spLocks noChangeArrowheads="1"/>
          </p:cNvSpPr>
          <p:nvPr/>
        </p:nvSpPr>
        <p:spPr bwMode="auto">
          <a:xfrm>
            <a:off x="3422031" y="3492081"/>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1</a:t>
            </a:r>
          </a:p>
        </p:txBody>
      </p:sp>
      <p:sp>
        <p:nvSpPr>
          <p:cNvPr id="11" name="Rectangle 8">
            <a:extLst>
              <a:ext uri="{FF2B5EF4-FFF2-40B4-BE49-F238E27FC236}">
                <a16:creationId xmlns:a16="http://schemas.microsoft.com/office/drawing/2014/main" id="{A4C04C49-F9FA-A189-A53A-9807035EBF90}"/>
              </a:ext>
            </a:extLst>
          </p:cNvPr>
          <p:cNvSpPr>
            <a:spLocks noChangeArrowheads="1"/>
          </p:cNvSpPr>
          <p:nvPr/>
        </p:nvSpPr>
        <p:spPr bwMode="auto">
          <a:xfrm>
            <a:off x="4050681" y="3492081"/>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3</a:t>
            </a:r>
          </a:p>
        </p:txBody>
      </p:sp>
      <p:sp>
        <p:nvSpPr>
          <p:cNvPr id="12" name="Rectangle 9">
            <a:extLst>
              <a:ext uri="{FF2B5EF4-FFF2-40B4-BE49-F238E27FC236}">
                <a16:creationId xmlns:a16="http://schemas.microsoft.com/office/drawing/2014/main" id="{F4BA8B97-3A6A-A7EC-9988-AF0D3C8B8937}"/>
              </a:ext>
            </a:extLst>
          </p:cNvPr>
          <p:cNvSpPr>
            <a:spLocks noChangeArrowheads="1"/>
          </p:cNvSpPr>
          <p:nvPr/>
        </p:nvSpPr>
        <p:spPr bwMode="auto">
          <a:xfrm>
            <a:off x="4393581" y="3492081"/>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4</a:t>
            </a:r>
          </a:p>
        </p:txBody>
      </p:sp>
      <p:sp>
        <p:nvSpPr>
          <p:cNvPr id="13" name="Rectangle 10">
            <a:extLst>
              <a:ext uri="{FF2B5EF4-FFF2-40B4-BE49-F238E27FC236}">
                <a16:creationId xmlns:a16="http://schemas.microsoft.com/office/drawing/2014/main" id="{5A3DC738-636B-26CE-762F-A7C17E26D8AA}"/>
              </a:ext>
            </a:extLst>
          </p:cNvPr>
          <p:cNvSpPr>
            <a:spLocks noChangeArrowheads="1"/>
          </p:cNvSpPr>
          <p:nvPr/>
        </p:nvSpPr>
        <p:spPr bwMode="auto">
          <a:xfrm>
            <a:off x="4736481" y="3492081"/>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5</a:t>
            </a:r>
          </a:p>
        </p:txBody>
      </p:sp>
      <p:sp>
        <p:nvSpPr>
          <p:cNvPr id="14" name="Rectangle 11">
            <a:extLst>
              <a:ext uri="{FF2B5EF4-FFF2-40B4-BE49-F238E27FC236}">
                <a16:creationId xmlns:a16="http://schemas.microsoft.com/office/drawing/2014/main" id="{5879B2EB-2502-AE95-A9FB-91B359287F69}"/>
              </a:ext>
            </a:extLst>
          </p:cNvPr>
          <p:cNvSpPr>
            <a:spLocks noChangeArrowheads="1"/>
          </p:cNvSpPr>
          <p:nvPr/>
        </p:nvSpPr>
        <p:spPr bwMode="auto">
          <a:xfrm>
            <a:off x="5079381" y="3492081"/>
            <a:ext cx="1485900" cy="285750"/>
          </a:xfrm>
          <a:prstGeom prst="rect">
            <a:avLst/>
          </a:prstGeom>
          <a:solidFill>
            <a:schemeClr val="accent5">
              <a:lumMod val="40000"/>
              <a:lumOff val="60000"/>
            </a:schemeClr>
          </a:solidFill>
          <a:ln w="9525">
            <a:solidFill>
              <a:schemeClr val="tx1"/>
            </a:solidFill>
            <a:prstDash val="dash"/>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15" name="Line 12">
            <a:extLst>
              <a:ext uri="{FF2B5EF4-FFF2-40B4-BE49-F238E27FC236}">
                <a16:creationId xmlns:a16="http://schemas.microsoft.com/office/drawing/2014/main" id="{3A54DFF9-5716-6753-7CD6-1C7E30366866}"/>
              </a:ext>
            </a:extLst>
          </p:cNvPr>
          <p:cNvSpPr>
            <a:spLocks noChangeShapeType="1"/>
          </p:cNvSpPr>
          <p:nvPr/>
        </p:nvSpPr>
        <p:spPr bwMode="auto">
          <a:xfrm>
            <a:off x="2564781" y="2977731"/>
            <a:ext cx="51435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16" name="Text Box 13">
            <a:extLst>
              <a:ext uri="{FF2B5EF4-FFF2-40B4-BE49-F238E27FC236}">
                <a16:creationId xmlns:a16="http://schemas.microsoft.com/office/drawing/2014/main" id="{B49CD7DE-CA94-C490-D4C3-C7129450C0B1}"/>
              </a:ext>
            </a:extLst>
          </p:cNvPr>
          <p:cNvSpPr txBox="1">
            <a:spLocks noChangeArrowheads="1"/>
          </p:cNvSpPr>
          <p:nvPr/>
        </p:nvSpPr>
        <p:spPr bwMode="auto">
          <a:xfrm>
            <a:off x="1764681" y="2863432"/>
            <a:ext cx="4000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v:</a:t>
            </a:r>
          </a:p>
        </p:txBody>
      </p:sp>
      <p:sp>
        <p:nvSpPr>
          <p:cNvPr id="17" name="Rectangle 14">
            <a:extLst>
              <a:ext uri="{FF2B5EF4-FFF2-40B4-BE49-F238E27FC236}">
                <a16:creationId xmlns:a16="http://schemas.microsoft.com/office/drawing/2014/main" id="{E1D753FE-1556-C212-B853-96A8ACAEFE28}"/>
              </a:ext>
            </a:extLst>
          </p:cNvPr>
          <p:cNvSpPr>
            <a:spLocks noChangeArrowheads="1"/>
          </p:cNvSpPr>
          <p:nvPr/>
        </p:nvSpPr>
        <p:spPr bwMode="auto">
          <a:xfrm>
            <a:off x="4222131" y="2920581"/>
            <a:ext cx="4572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18" name="Line 15">
            <a:extLst>
              <a:ext uri="{FF2B5EF4-FFF2-40B4-BE49-F238E27FC236}">
                <a16:creationId xmlns:a16="http://schemas.microsoft.com/office/drawing/2014/main" id="{3A4B5F52-786A-5C89-F73F-FE789DC02ADB}"/>
              </a:ext>
            </a:extLst>
          </p:cNvPr>
          <p:cNvSpPr>
            <a:spLocks noChangeShapeType="1"/>
          </p:cNvSpPr>
          <p:nvPr/>
        </p:nvSpPr>
        <p:spPr bwMode="auto">
          <a:xfrm flipH="1">
            <a:off x="4222131" y="3092031"/>
            <a:ext cx="171450" cy="400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19" name="Rectangle 16">
            <a:extLst>
              <a:ext uri="{FF2B5EF4-FFF2-40B4-BE49-F238E27FC236}">
                <a16:creationId xmlns:a16="http://schemas.microsoft.com/office/drawing/2014/main" id="{5A4A47C1-50C0-D5D6-F683-4496F19402E6}"/>
              </a:ext>
            </a:extLst>
          </p:cNvPr>
          <p:cNvSpPr>
            <a:spLocks noChangeArrowheads="1"/>
          </p:cNvSpPr>
          <p:nvPr/>
        </p:nvSpPr>
        <p:spPr bwMode="auto">
          <a:xfrm>
            <a:off x="1764681" y="4063581"/>
            <a:ext cx="5715000" cy="400050"/>
          </a:xfrm>
          <a:prstGeom prst="rect">
            <a:avLst/>
          </a:prstGeom>
          <a:noFill/>
          <a:ln w="9525">
            <a:noFill/>
            <a:miter lim="800000"/>
            <a:headEnd/>
            <a:tailEnd/>
          </a:ln>
        </p:spPr>
        <p:txBody>
          <a:bodyPr/>
          <a:lstStyle>
            <a:lvl1pPr marL="342900" indent="-3429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spcBef>
                <a:spcPct val="20000"/>
              </a:spcBef>
              <a:defRPr/>
            </a:pPr>
            <a:r>
              <a:rPr lang="en-US" altLang="en-US" sz="1350" dirty="0">
                <a:latin typeface="Consolas" panose="020B0609020204030204" pitchFamily="49" charset="0"/>
                <a:cs typeface="Consolas" panose="020B0609020204030204" pitchFamily="49" charset="0"/>
              </a:rPr>
              <a:t>p=</a:t>
            </a:r>
            <a:r>
              <a:rPr lang="en-US" altLang="en-US" sz="1350" dirty="0" err="1">
                <a:latin typeface="Consolas" panose="020B0609020204030204" pitchFamily="49" charset="0"/>
                <a:cs typeface="Consolas" panose="020B0609020204030204" pitchFamily="49" charset="0"/>
              </a:rPr>
              <a:t>v.insert</a:t>
            </a:r>
            <a:r>
              <a:rPr lang="en-US" altLang="en-US" sz="1350" dirty="0">
                <a:latin typeface="Consolas" panose="020B0609020204030204" pitchFamily="49" charset="0"/>
                <a:cs typeface="Consolas" panose="020B0609020204030204" pitchFamily="49" charset="0"/>
              </a:rPr>
              <a:t>(p,99);</a:t>
            </a:r>
            <a:r>
              <a:rPr lang="en-US" altLang="en-US" sz="1350" dirty="0"/>
              <a:t>	   // leaves p pointing at the inserted element</a:t>
            </a:r>
          </a:p>
        </p:txBody>
      </p:sp>
      <p:sp>
        <p:nvSpPr>
          <p:cNvPr id="20" name="Text Box 17">
            <a:extLst>
              <a:ext uri="{FF2B5EF4-FFF2-40B4-BE49-F238E27FC236}">
                <a16:creationId xmlns:a16="http://schemas.microsoft.com/office/drawing/2014/main" id="{95496135-533E-E69C-85F5-7B88D84FD0D4}"/>
              </a:ext>
            </a:extLst>
          </p:cNvPr>
          <p:cNvSpPr txBox="1">
            <a:spLocks noChangeArrowheads="1"/>
          </p:cNvSpPr>
          <p:nvPr/>
        </p:nvSpPr>
        <p:spPr bwMode="auto">
          <a:xfrm>
            <a:off x="3822081" y="2920582"/>
            <a:ext cx="3429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p:</a:t>
            </a:r>
          </a:p>
        </p:txBody>
      </p:sp>
      <p:sp>
        <p:nvSpPr>
          <p:cNvPr id="21" name="Rectangle 18">
            <a:extLst>
              <a:ext uri="{FF2B5EF4-FFF2-40B4-BE49-F238E27FC236}">
                <a16:creationId xmlns:a16="http://schemas.microsoft.com/office/drawing/2014/main" id="{E9831F46-93FD-D0D0-F73D-4171162CB44A}"/>
              </a:ext>
            </a:extLst>
          </p:cNvPr>
          <p:cNvSpPr>
            <a:spLocks noChangeArrowheads="1"/>
          </p:cNvSpPr>
          <p:nvPr/>
        </p:nvSpPr>
        <p:spPr bwMode="auto">
          <a:xfrm>
            <a:off x="2336181" y="4749381"/>
            <a:ext cx="62865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7    </a:t>
            </a:r>
          </a:p>
        </p:txBody>
      </p:sp>
      <p:sp>
        <p:nvSpPr>
          <p:cNvPr id="22" name="Rectangle 19">
            <a:extLst>
              <a:ext uri="{FF2B5EF4-FFF2-40B4-BE49-F238E27FC236}">
                <a16:creationId xmlns:a16="http://schemas.microsoft.com/office/drawing/2014/main" id="{73D5B58C-FB05-8791-EDC9-E4481BCC165B}"/>
              </a:ext>
            </a:extLst>
          </p:cNvPr>
          <p:cNvSpPr>
            <a:spLocks noChangeArrowheads="1"/>
          </p:cNvSpPr>
          <p:nvPr/>
        </p:nvSpPr>
        <p:spPr bwMode="auto">
          <a:xfrm>
            <a:off x="3250581" y="5378031"/>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0</a:t>
            </a:r>
          </a:p>
        </p:txBody>
      </p:sp>
      <p:sp>
        <p:nvSpPr>
          <p:cNvPr id="23" name="Rectangle 20">
            <a:extLst>
              <a:ext uri="{FF2B5EF4-FFF2-40B4-BE49-F238E27FC236}">
                <a16:creationId xmlns:a16="http://schemas.microsoft.com/office/drawing/2014/main" id="{9941CDB8-7C45-08AA-AA2B-9487ECE17E9C}"/>
              </a:ext>
            </a:extLst>
          </p:cNvPr>
          <p:cNvSpPr>
            <a:spLocks noChangeArrowheads="1"/>
          </p:cNvSpPr>
          <p:nvPr/>
        </p:nvSpPr>
        <p:spPr bwMode="auto">
          <a:xfrm flipH="1">
            <a:off x="3936381" y="5378031"/>
            <a:ext cx="28575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2</a:t>
            </a:r>
          </a:p>
        </p:txBody>
      </p:sp>
      <p:sp>
        <p:nvSpPr>
          <p:cNvPr id="24" name="Rectangle 21">
            <a:extLst>
              <a:ext uri="{FF2B5EF4-FFF2-40B4-BE49-F238E27FC236}">
                <a16:creationId xmlns:a16="http://schemas.microsoft.com/office/drawing/2014/main" id="{6DAE814E-7FF6-4741-E0B2-821B82915F57}"/>
              </a:ext>
            </a:extLst>
          </p:cNvPr>
          <p:cNvSpPr>
            <a:spLocks noChangeArrowheads="1"/>
          </p:cNvSpPr>
          <p:nvPr/>
        </p:nvSpPr>
        <p:spPr bwMode="auto">
          <a:xfrm>
            <a:off x="3593481" y="5378031"/>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1</a:t>
            </a:r>
          </a:p>
        </p:txBody>
      </p:sp>
      <p:sp>
        <p:nvSpPr>
          <p:cNvPr id="25" name="Rectangle 22">
            <a:extLst>
              <a:ext uri="{FF2B5EF4-FFF2-40B4-BE49-F238E27FC236}">
                <a16:creationId xmlns:a16="http://schemas.microsoft.com/office/drawing/2014/main" id="{495A098B-192A-28A8-9C3A-3552472EA4EC}"/>
              </a:ext>
            </a:extLst>
          </p:cNvPr>
          <p:cNvSpPr>
            <a:spLocks noChangeArrowheads="1"/>
          </p:cNvSpPr>
          <p:nvPr/>
        </p:nvSpPr>
        <p:spPr bwMode="auto">
          <a:xfrm>
            <a:off x="4222131" y="5378031"/>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99</a:t>
            </a:r>
          </a:p>
        </p:txBody>
      </p:sp>
      <p:sp>
        <p:nvSpPr>
          <p:cNvPr id="26" name="Rectangle 23">
            <a:extLst>
              <a:ext uri="{FF2B5EF4-FFF2-40B4-BE49-F238E27FC236}">
                <a16:creationId xmlns:a16="http://schemas.microsoft.com/office/drawing/2014/main" id="{1ECD8564-0C90-CEB5-ABCD-753A5D3EF3F7}"/>
              </a:ext>
            </a:extLst>
          </p:cNvPr>
          <p:cNvSpPr>
            <a:spLocks noChangeArrowheads="1"/>
          </p:cNvSpPr>
          <p:nvPr/>
        </p:nvSpPr>
        <p:spPr bwMode="auto">
          <a:xfrm>
            <a:off x="4565031" y="5378031"/>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3</a:t>
            </a:r>
          </a:p>
        </p:txBody>
      </p:sp>
      <p:sp>
        <p:nvSpPr>
          <p:cNvPr id="27" name="Rectangle 24">
            <a:extLst>
              <a:ext uri="{FF2B5EF4-FFF2-40B4-BE49-F238E27FC236}">
                <a16:creationId xmlns:a16="http://schemas.microsoft.com/office/drawing/2014/main" id="{8AA65E40-BA26-6AB4-BFA6-EC8D72295E0E}"/>
              </a:ext>
            </a:extLst>
          </p:cNvPr>
          <p:cNvSpPr>
            <a:spLocks noChangeArrowheads="1"/>
          </p:cNvSpPr>
          <p:nvPr/>
        </p:nvSpPr>
        <p:spPr bwMode="auto">
          <a:xfrm>
            <a:off x="4907931" y="5378031"/>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4</a:t>
            </a:r>
          </a:p>
        </p:txBody>
      </p:sp>
      <p:sp>
        <p:nvSpPr>
          <p:cNvPr id="28" name="Rectangle 25">
            <a:extLst>
              <a:ext uri="{FF2B5EF4-FFF2-40B4-BE49-F238E27FC236}">
                <a16:creationId xmlns:a16="http://schemas.microsoft.com/office/drawing/2014/main" id="{A3EBAE8B-1DA3-1C6D-BDC4-643066C09C5E}"/>
              </a:ext>
            </a:extLst>
          </p:cNvPr>
          <p:cNvSpPr>
            <a:spLocks noChangeArrowheads="1"/>
          </p:cNvSpPr>
          <p:nvPr/>
        </p:nvSpPr>
        <p:spPr bwMode="auto">
          <a:xfrm>
            <a:off x="5593731" y="5378031"/>
            <a:ext cx="971550" cy="285750"/>
          </a:xfrm>
          <a:prstGeom prst="rect">
            <a:avLst/>
          </a:prstGeom>
          <a:solidFill>
            <a:schemeClr val="accent5">
              <a:lumMod val="40000"/>
              <a:lumOff val="60000"/>
            </a:schemeClr>
          </a:solidFill>
          <a:ln w="9525">
            <a:solidFill>
              <a:schemeClr val="tx1"/>
            </a:solidFill>
            <a:prstDash val="dash"/>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29" name="Line 26">
            <a:extLst>
              <a:ext uri="{FF2B5EF4-FFF2-40B4-BE49-F238E27FC236}">
                <a16:creationId xmlns:a16="http://schemas.microsoft.com/office/drawing/2014/main" id="{70EFCE5B-A6EF-3586-215B-B52C03D91479}"/>
              </a:ext>
            </a:extLst>
          </p:cNvPr>
          <p:cNvSpPr>
            <a:spLocks noChangeShapeType="1"/>
          </p:cNvSpPr>
          <p:nvPr/>
        </p:nvSpPr>
        <p:spPr bwMode="auto">
          <a:xfrm>
            <a:off x="2793381" y="4863681"/>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30" name="Text Box 27">
            <a:extLst>
              <a:ext uri="{FF2B5EF4-FFF2-40B4-BE49-F238E27FC236}">
                <a16:creationId xmlns:a16="http://schemas.microsoft.com/office/drawing/2014/main" id="{1670DF99-4E8C-F3D2-C750-D020747DE5FA}"/>
              </a:ext>
            </a:extLst>
          </p:cNvPr>
          <p:cNvSpPr txBox="1">
            <a:spLocks noChangeArrowheads="1"/>
          </p:cNvSpPr>
          <p:nvPr/>
        </p:nvSpPr>
        <p:spPr bwMode="auto">
          <a:xfrm>
            <a:off x="1936131" y="4749382"/>
            <a:ext cx="400050" cy="300082"/>
          </a:xfrm>
          <a:prstGeom prst="rect">
            <a:avLst/>
          </a:prstGeom>
          <a:noFill/>
          <a:ln>
            <a:noFill/>
          </a:ln>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v:</a:t>
            </a:r>
          </a:p>
        </p:txBody>
      </p:sp>
      <p:sp>
        <p:nvSpPr>
          <p:cNvPr id="31" name="Rectangle 28">
            <a:extLst>
              <a:ext uri="{FF2B5EF4-FFF2-40B4-BE49-F238E27FC236}">
                <a16:creationId xmlns:a16="http://schemas.microsoft.com/office/drawing/2014/main" id="{5B5B588E-4624-ADF6-BCB8-FC1A1E5713F7}"/>
              </a:ext>
            </a:extLst>
          </p:cNvPr>
          <p:cNvSpPr>
            <a:spLocks noChangeArrowheads="1"/>
          </p:cNvSpPr>
          <p:nvPr/>
        </p:nvSpPr>
        <p:spPr bwMode="auto">
          <a:xfrm>
            <a:off x="4336431" y="4577931"/>
            <a:ext cx="4572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33" name="Line 29">
            <a:extLst>
              <a:ext uri="{FF2B5EF4-FFF2-40B4-BE49-F238E27FC236}">
                <a16:creationId xmlns:a16="http://schemas.microsoft.com/office/drawing/2014/main" id="{3710EFA9-F313-098B-0246-ED7276A2D95E}"/>
              </a:ext>
            </a:extLst>
          </p:cNvPr>
          <p:cNvSpPr>
            <a:spLocks noChangeShapeType="1"/>
          </p:cNvSpPr>
          <p:nvPr/>
        </p:nvSpPr>
        <p:spPr bwMode="auto">
          <a:xfrm flipH="1">
            <a:off x="4393581" y="4749381"/>
            <a:ext cx="171450" cy="6286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34" name="Text Box 30">
            <a:extLst>
              <a:ext uri="{FF2B5EF4-FFF2-40B4-BE49-F238E27FC236}">
                <a16:creationId xmlns:a16="http://schemas.microsoft.com/office/drawing/2014/main" id="{E60A00E2-AAF6-ABC6-72BD-95482FF4B48F}"/>
              </a:ext>
            </a:extLst>
          </p:cNvPr>
          <p:cNvSpPr txBox="1">
            <a:spLocks noChangeArrowheads="1"/>
          </p:cNvSpPr>
          <p:nvPr/>
        </p:nvSpPr>
        <p:spPr bwMode="auto">
          <a:xfrm>
            <a:off x="3993531" y="4577932"/>
            <a:ext cx="342900" cy="300082"/>
          </a:xfrm>
          <a:prstGeom prst="rect">
            <a:avLst/>
          </a:prstGeom>
          <a:noFill/>
          <a:ln>
            <a:noFill/>
          </a:ln>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p:</a:t>
            </a:r>
          </a:p>
        </p:txBody>
      </p:sp>
      <p:sp>
        <p:nvSpPr>
          <p:cNvPr id="35" name="Rectangle 31">
            <a:extLst>
              <a:ext uri="{FF2B5EF4-FFF2-40B4-BE49-F238E27FC236}">
                <a16:creationId xmlns:a16="http://schemas.microsoft.com/office/drawing/2014/main" id="{359F40BD-CD18-A61F-5DA7-C66CF0B6FA37}"/>
              </a:ext>
            </a:extLst>
          </p:cNvPr>
          <p:cNvSpPr>
            <a:spLocks noChangeArrowheads="1"/>
          </p:cNvSpPr>
          <p:nvPr/>
        </p:nvSpPr>
        <p:spPr bwMode="auto">
          <a:xfrm>
            <a:off x="5250831" y="5378031"/>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5</a:t>
            </a:r>
          </a:p>
        </p:txBody>
      </p:sp>
      <p:sp>
        <p:nvSpPr>
          <p:cNvPr id="36" name="Rectangle 14">
            <a:extLst>
              <a:ext uri="{FF2B5EF4-FFF2-40B4-BE49-F238E27FC236}">
                <a16:creationId xmlns:a16="http://schemas.microsoft.com/office/drawing/2014/main" id="{DA90F453-2999-8C32-BFD8-7283BBDC800F}"/>
              </a:ext>
            </a:extLst>
          </p:cNvPr>
          <p:cNvSpPr>
            <a:spLocks noChangeArrowheads="1"/>
          </p:cNvSpPr>
          <p:nvPr/>
        </p:nvSpPr>
        <p:spPr bwMode="auto">
          <a:xfrm>
            <a:off x="5593731" y="2691981"/>
            <a:ext cx="457200" cy="296466"/>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37" name="Text Box 17">
            <a:extLst>
              <a:ext uri="{FF2B5EF4-FFF2-40B4-BE49-F238E27FC236}">
                <a16:creationId xmlns:a16="http://schemas.microsoft.com/office/drawing/2014/main" id="{8050E1FE-09AC-85BC-5605-C86B40CF471B}"/>
              </a:ext>
            </a:extLst>
          </p:cNvPr>
          <p:cNvSpPr txBox="1">
            <a:spLocks noChangeArrowheads="1"/>
          </p:cNvSpPr>
          <p:nvPr/>
        </p:nvSpPr>
        <p:spPr bwMode="auto">
          <a:xfrm>
            <a:off x="5193681" y="2691981"/>
            <a:ext cx="3429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q:</a:t>
            </a:r>
          </a:p>
        </p:txBody>
      </p:sp>
      <p:sp>
        <p:nvSpPr>
          <p:cNvPr id="38" name="Line 15">
            <a:extLst>
              <a:ext uri="{FF2B5EF4-FFF2-40B4-BE49-F238E27FC236}">
                <a16:creationId xmlns:a16="http://schemas.microsoft.com/office/drawing/2014/main" id="{5BBFA32E-3FFE-CB71-105A-6B824432B93B}"/>
              </a:ext>
            </a:extLst>
          </p:cNvPr>
          <p:cNvSpPr>
            <a:spLocks noChangeShapeType="1"/>
          </p:cNvSpPr>
          <p:nvPr/>
        </p:nvSpPr>
        <p:spPr bwMode="auto">
          <a:xfrm flipH="1">
            <a:off x="4565031" y="2863431"/>
            <a:ext cx="1257300" cy="6286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41" name="Rectangle 14">
            <a:extLst>
              <a:ext uri="{FF2B5EF4-FFF2-40B4-BE49-F238E27FC236}">
                <a16:creationId xmlns:a16="http://schemas.microsoft.com/office/drawing/2014/main" id="{A127154C-F4E4-8BEB-1B4F-BB94A8FCA502}"/>
              </a:ext>
            </a:extLst>
          </p:cNvPr>
          <p:cNvSpPr>
            <a:spLocks noChangeArrowheads="1"/>
          </p:cNvSpPr>
          <p:nvPr/>
        </p:nvSpPr>
        <p:spPr bwMode="auto">
          <a:xfrm>
            <a:off x="5993781" y="4520781"/>
            <a:ext cx="457200" cy="296466"/>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42" name="Text Box 17">
            <a:extLst>
              <a:ext uri="{FF2B5EF4-FFF2-40B4-BE49-F238E27FC236}">
                <a16:creationId xmlns:a16="http://schemas.microsoft.com/office/drawing/2014/main" id="{DA5CB9FB-AA92-61A5-1D96-20D94EF176B4}"/>
              </a:ext>
            </a:extLst>
          </p:cNvPr>
          <p:cNvSpPr txBox="1">
            <a:spLocks noChangeArrowheads="1"/>
          </p:cNvSpPr>
          <p:nvPr/>
        </p:nvSpPr>
        <p:spPr bwMode="auto">
          <a:xfrm>
            <a:off x="5593731" y="4520781"/>
            <a:ext cx="342900" cy="300082"/>
          </a:xfrm>
          <a:prstGeom prst="rect">
            <a:avLst/>
          </a:prstGeom>
          <a:noFill/>
          <a:ln>
            <a:noFill/>
          </a:ln>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q:</a:t>
            </a:r>
          </a:p>
        </p:txBody>
      </p:sp>
      <p:sp>
        <p:nvSpPr>
          <p:cNvPr id="43" name="Line 15">
            <a:extLst>
              <a:ext uri="{FF2B5EF4-FFF2-40B4-BE49-F238E27FC236}">
                <a16:creationId xmlns:a16="http://schemas.microsoft.com/office/drawing/2014/main" id="{864F628B-3541-1C3F-4472-882382E621E4}"/>
              </a:ext>
            </a:extLst>
          </p:cNvPr>
          <p:cNvSpPr>
            <a:spLocks noChangeShapeType="1"/>
          </p:cNvSpPr>
          <p:nvPr/>
        </p:nvSpPr>
        <p:spPr bwMode="auto">
          <a:xfrm flipH="1">
            <a:off x="4736481" y="4692231"/>
            <a:ext cx="1485900" cy="68580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44" name="Rectangle 16">
            <a:extLst>
              <a:ext uri="{FF2B5EF4-FFF2-40B4-BE49-F238E27FC236}">
                <a16:creationId xmlns:a16="http://schemas.microsoft.com/office/drawing/2014/main" id="{FF8FE0E1-7A77-0FF5-688A-3C9A53A64CC3}"/>
              </a:ext>
            </a:extLst>
          </p:cNvPr>
          <p:cNvSpPr>
            <a:spLocks noChangeArrowheads="1"/>
          </p:cNvSpPr>
          <p:nvPr/>
        </p:nvSpPr>
        <p:spPr bwMode="auto">
          <a:xfrm>
            <a:off x="1707531" y="5778081"/>
            <a:ext cx="6057900" cy="685800"/>
          </a:xfrm>
          <a:prstGeom prst="rect">
            <a:avLst/>
          </a:prstGeom>
          <a:noFill/>
          <a:ln w="9525">
            <a:noFill/>
            <a:miter lim="800000"/>
            <a:headEnd/>
            <a:tailEnd/>
          </a:ln>
        </p:spPr>
        <p:txBody>
          <a:bodyPr/>
          <a:lstStyle>
            <a:lvl1pPr marL="342900" indent="-3429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spcBef>
                <a:spcPct val="20000"/>
              </a:spcBef>
              <a:buFont typeface="Wingdings" pitchFamily="2" charset="2"/>
              <a:buChar char="§"/>
              <a:defRPr/>
            </a:pPr>
            <a:r>
              <a:rPr lang="en-US" altLang="en-US" sz="1350" dirty="0"/>
              <a:t>Note: q is invalid after the insert()</a:t>
            </a:r>
          </a:p>
          <a:p>
            <a:pPr eaLnBrk="1" hangingPunct="1">
              <a:lnSpc>
                <a:spcPct val="90000"/>
              </a:lnSpc>
              <a:spcBef>
                <a:spcPct val="20000"/>
              </a:spcBef>
              <a:buFont typeface="Wingdings" pitchFamily="2" charset="2"/>
              <a:buChar char="§"/>
              <a:defRPr/>
            </a:pPr>
            <a:r>
              <a:rPr lang="en-US" altLang="en-US" sz="1350" dirty="0"/>
              <a:t>Note: Some elements moved; all elements could have moved </a:t>
            </a:r>
          </a:p>
        </p:txBody>
      </p:sp>
    </p:spTree>
    <p:extLst>
      <p:ext uri="{BB962C8B-B14F-4D97-AF65-F5344CB8AC3E}">
        <p14:creationId xmlns:p14="http://schemas.microsoft.com/office/powerpoint/2010/main" val="2646460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347B3-C183-8641-931D-1B787B88AE7A}"/>
              </a:ext>
            </a:extLst>
          </p:cNvPr>
          <p:cNvSpPr>
            <a:spLocks noGrp="1"/>
          </p:cNvSpPr>
          <p:nvPr>
            <p:ph type="title"/>
          </p:nvPr>
        </p:nvSpPr>
        <p:spPr/>
        <p:txBody>
          <a:bodyPr/>
          <a:lstStyle/>
          <a:p>
            <a:r>
              <a:rPr lang="en-US" dirty="0"/>
              <a:t>Objects</a:t>
            </a:r>
          </a:p>
        </p:txBody>
      </p:sp>
      <p:sp>
        <p:nvSpPr>
          <p:cNvPr id="3" name="Content Placeholder 2">
            <a:extLst>
              <a:ext uri="{FF2B5EF4-FFF2-40B4-BE49-F238E27FC236}">
                <a16:creationId xmlns:a16="http://schemas.microsoft.com/office/drawing/2014/main" id="{8EDA7B8B-7988-8A45-A4A4-15DC24D984EF}"/>
              </a:ext>
            </a:extLst>
          </p:cNvPr>
          <p:cNvSpPr>
            <a:spLocks noGrp="1"/>
          </p:cNvSpPr>
          <p:nvPr>
            <p:ph idx="1"/>
          </p:nvPr>
        </p:nvSpPr>
        <p:spPr>
          <a:xfrm>
            <a:off x="457200" y="2346581"/>
            <a:ext cx="3652345" cy="3644104"/>
          </a:xfrm>
        </p:spPr>
        <p:txBody>
          <a:bodyPr>
            <a:normAutofit/>
          </a:bodyPr>
          <a:lstStyle/>
          <a:p>
            <a:r>
              <a:rPr lang="en-US" dirty="0"/>
              <a:t>These are ways of creating new types beyond the native types</a:t>
            </a:r>
          </a:p>
          <a:p>
            <a:pPr marL="0" indent="0">
              <a:buNone/>
            </a:pPr>
            <a:endParaRPr lang="en-US" dirty="0"/>
          </a:p>
          <a:p>
            <a:r>
              <a:rPr lang="en-US" dirty="0"/>
              <a:t>Create objects:</a:t>
            </a:r>
          </a:p>
          <a:p>
            <a:pPr lvl="1"/>
            <a:r>
              <a:rPr lang="en-US" dirty="0"/>
              <a:t>class </a:t>
            </a:r>
          </a:p>
          <a:p>
            <a:pPr lvl="1"/>
            <a:r>
              <a:rPr lang="en-US" dirty="0" err="1"/>
              <a:t>enum</a:t>
            </a:r>
            <a:endParaRPr lang="en-US" dirty="0"/>
          </a:p>
          <a:p>
            <a:pPr lvl="1"/>
            <a:r>
              <a:rPr lang="en-US" dirty="0"/>
              <a:t>typedef</a:t>
            </a:r>
          </a:p>
          <a:p>
            <a:pPr lvl="1"/>
            <a:r>
              <a:rPr lang="en-US" dirty="0"/>
              <a:t>And… templates</a:t>
            </a:r>
          </a:p>
          <a:p>
            <a:pPr marL="342900" lvl="1" indent="0">
              <a:buNone/>
            </a:pPr>
            <a:endParaRPr lang="en-US" dirty="0"/>
          </a:p>
          <a:p>
            <a:pPr marL="342900" lvl="1" indent="0">
              <a:buNone/>
            </a:pPr>
            <a:r>
              <a:rPr lang="en-US" dirty="0"/>
              <a:t>These are “</a:t>
            </a:r>
            <a:r>
              <a:rPr lang="en-US" dirty="0" err="1"/>
              <a:t>typename”s</a:t>
            </a:r>
            <a:r>
              <a:rPr lang="en-US" dirty="0"/>
              <a:t>.</a:t>
            </a:r>
          </a:p>
        </p:txBody>
      </p:sp>
      <p:sp>
        <p:nvSpPr>
          <p:cNvPr id="6" name="Text Placeholder 5">
            <a:extLst>
              <a:ext uri="{FF2B5EF4-FFF2-40B4-BE49-F238E27FC236}">
                <a16:creationId xmlns:a16="http://schemas.microsoft.com/office/drawing/2014/main" id="{D1A533B0-2C6D-434E-AEA9-3BF614E92323}"/>
              </a:ext>
            </a:extLst>
          </p:cNvPr>
          <p:cNvSpPr>
            <a:spLocks noGrp="1"/>
          </p:cNvSpPr>
          <p:nvPr>
            <p:ph type="body" sz="quarter" idx="10"/>
          </p:nvPr>
        </p:nvSpPr>
        <p:spPr/>
        <p:txBody>
          <a:bodyPr/>
          <a:lstStyle/>
          <a:p>
            <a:r>
              <a:rPr lang="en-US" dirty="0"/>
              <a:t>Advanced Programming</a:t>
            </a:r>
          </a:p>
          <a:p>
            <a:endParaRPr lang="en-US" dirty="0"/>
          </a:p>
        </p:txBody>
      </p:sp>
      <p:sp>
        <p:nvSpPr>
          <p:cNvPr id="8" name="Text Placeholder 7">
            <a:extLst>
              <a:ext uri="{FF2B5EF4-FFF2-40B4-BE49-F238E27FC236}">
                <a16:creationId xmlns:a16="http://schemas.microsoft.com/office/drawing/2014/main" id="{30F11B5A-354F-2346-B6B3-3F5CC844D420}"/>
              </a:ext>
            </a:extLst>
          </p:cNvPr>
          <p:cNvSpPr>
            <a:spLocks noGrp="1"/>
          </p:cNvSpPr>
          <p:nvPr>
            <p:ph type="body" sz="quarter" idx="12"/>
          </p:nvPr>
        </p:nvSpPr>
        <p:spPr/>
        <p:txBody>
          <a:bodyPr/>
          <a:lstStyle/>
          <a:p>
            <a:endParaRPr lang="en-US" dirty="0"/>
          </a:p>
          <a:p>
            <a:endParaRPr lang="en-US" dirty="0"/>
          </a:p>
        </p:txBody>
      </p:sp>
      <p:sp>
        <p:nvSpPr>
          <p:cNvPr id="4" name="Rectangle 3">
            <a:extLst>
              <a:ext uri="{FF2B5EF4-FFF2-40B4-BE49-F238E27FC236}">
                <a16:creationId xmlns:a16="http://schemas.microsoft.com/office/drawing/2014/main" id="{AD9B9EE0-CD16-5945-A3C7-76E872BEEC52}"/>
              </a:ext>
            </a:extLst>
          </p:cNvPr>
          <p:cNvSpPr/>
          <p:nvPr/>
        </p:nvSpPr>
        <p:spPr>
          <a:xfrm>
            <a:off x="6686877" y="5916568"/>
            <a:ext cx="2281458" cy="300082"/>
          </a:xfrm>
          <a:prstGeom prst="rect">
            <a:avLst/>
          </a:prstGeom>
        </p:spPr>
        <p:txBody>
          <a:bodyPr wrap="none">
            <a:spAutoFit/>
          </a:bodyPr>
          <a:lstStyle/>
          <a:p>
            <a:r>
              <a:rPr lang="en-US" sz="1350" dirty="0"/>
              <a:t>http://</a:t>
            </a:r>
            <a:r>
              <a:rPr lang="en-US" sz="1350" dirty="0" err="1"/>
              <a:t>www.nongnu.org</a:t>
            </a:r>
            <a:r>
              <a:rPr lang="en-US" sz="1350" dirty="0"/>
              <a:t>/</a:t>
            </a:r>
            <a:r>
              <a:rPr lang="en-US" sz="1350" dirty="0" err="1"/>
              <a:t>hcb</a:t>
            </a:r>
            <a:r>
              <a:rPr lang="en-US" sz="1350" dirty="0"/>
              <a:t>/</a:t>
            </a:r>
          </a:p>
        </p:txBody>
      </p:sp>
      <p:pic>
        <p:nvPicPr>
          <p:cNvPr id="5" name="Picture 4">
            <a:extLst>
              <a:ext uri="{FF2B5EF4-FFF2-40B4-BE49-F238E27FC236}">
                <a16:creationId xmlns:a16="http://schemas.microsoft.com/office/drawing/2014/main" id="{AF8FB47B-12D0-2A42-ABB3-90496E3CA0B8}"/>
              </a:ext>
            </a:extLst>
          </p:cNvPr>
          <p:cNvPicPr>
            <a:picLocks noChangeAspect="1"/>
          </p:cNvPicPr>
          <p:nvPr/>
        </p:nvPicPr>
        <p:blipFill>
          <a:blip r:embed="rId2"/>
          <a:stretch>
            <a:fillRect/>
          </a:stretch>
        </p:blipFill>
        <p:spPr>
          <a:xfrm>
            <a:off x="4391080" y="1548071"/>
            <a:ext cx="4295720" cy="4384222"/>
          </a:xfrm>
          <a:prstGeom prst="rect">
            <a:avLst/>
          </a:prstGeom>
        </p:spPr>
      </p:pic>
      <p:sp>
        <p:nvSpPr>
          <p:cNvPr id="7" name="TextBox 6">
            <a:extLst>
              <a:ext uri="{FF2B5EF4-FFF2-40B4-BE49-F238E27FC236}">
                <a16:creationId xmlns:a16="http://schemas.microsoft.com/office/drawing/2014/main" id="{F54F7994-200C-1942-9C89-52369D470E21}"/>
              </a:ext>
            </a:extLst>
          </p:cNvPr>
          <p:cNvSpPr txBox="1"/>
          <p:nvPr/>
        </p:nvSpPr>
        <p:spPr>
          <a:xfrm>
            <a:off x="7095256" y="1217908"/>
            <a:ext cx="1896673" cy="300082"/>
          </a:xfrm>
          <a:prstGeom prst="rect">
            <a:avLst/>
          </a:prstGeom>
          <a:noFill/>
        </p:spPr>
        <p:txBody>
          <a:bodyPr wrap="none" rtlCol="0">
            <a:spAutoFit/>
          </a:bodyPr>
          <a:lstStyle/>
          <a:p>
            <a:r>
              <a:rPr lang="en-US" sz="1350" dirty="0"/>
              <a:t>from the </a:t>
            </a:r>
            <a:r>
              <a:rPr lang="en-US" sz="1350" dirty="0" err="1"/>
              <a:t>c++</a:t>
            </a:r>
            <a:r>
              <a:rPr lang="en-US" sz="1350" dirty="0"/>
              <a:t> grammar</a:t>
            </a:r>
          </a:p>
        </p:txBody>
      </p:sp>
    </p:spTree>
    <p:extLst>
      <p:ext uri="{BB962C8B-B14F-4D97-AF65-F5344CB8AC3E}">
        <p14:creationId xmlns:p14="http://schemas.microsoft.com/office/powerpoint/2010/main" val="1181552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6CE2615-89CC-D14C-AF49-36FE463E1875}"/>
              </a:ext>
            </a:extLst>
          </p:cNvPr>
          <p:cNvSpPr>
            <a:spLocks noGrp="1" noChangeArrowheads="1"/>
          </p:cNvSpPr>
          <p:nvPr>
            <p:ph type="title"/>
          </p:nvPr>
        </p:nvSpPr>
        <p:spPr/>
        <p:txBody>
          <a:bodyPr/>
          <a:lstStyle/>
          <a:p>
            <a:pPr eaLnBrk="1" hangingPunct="1">
              <a:defRPr/>
            </a:pPr>
            <a:r>
              <a:rPr lang="en-US" altLang="en-US">
                <a:ea typeface="ＭＳ Ｐゴシック" pitchFamily="34" charset="-128"/>
              </a:rPr>
              <a:t>erase() from vector</a:t>
            </a:r>
          </a:p>
        </p:txBody>
      </p:sp>
      <p:sp>
        <p:nvSpPr>
          <p:cNvPr id="3" name="Text Placeholder 2">
            <a:extLst>
              <a:ext uri="{FF2B5EF4-FFF2-40B4-BE49-F238E27FC236}">
                <a16:creationId xmlns:a16="http://schemas.microsoft.com/office/drawing/2014/main" id="{A5FD4449-646E-2084-0EC6-344F822D25A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7DFBFEBA-BEFF-A8B9-EB95-86DB1A62804C}"/>
              </a:ext>
            </a:extLst>
          </p:cNvPr>
          <p:cNvSpPr>
            <a:spLocks noGrp="1"/>
          </p:cNvSpPr>
          <p:nvPr>
            <p:ph type="body" sz="quarter" idx="12"/>
          </p:nvPr>
        </p:nvSpPr>
        <p:spPr/>
        <p:txBody>
          <a:bodyPr/>
          <a:lstStyle/>
          <a:p>
            <a:endParaRPr lang="en-US"/>
          </a:p>
        </p:txBody>
      </p:sp>
      <p:sp>
        <p:nvSpPr>
          <p:cNvPr id="5" name="Rectangle 16">
            <a:extLst>
              <a:ext uri="{FF2B5EF4-FFF2-40B4-BE49-F238E27FC236}">
                <a16:creationId xmlns:a16="http://schemas.microsoft.com/office/drawing/2014/main" id="{D78859C0-FD16-1BE8-6D4A-E14A6B6FF146}"/>
              </a:ext>
            </a:extLst>
          </p:cNvPr>
          <p:cNvSpPr>
            <a:spLocks noChangeArrowheads="1"/>
          </p:cNvSpPr>
          <p:nvPr/>
        </p:nvSpPr>
        <p:spPr bwMode="auto">
          <a:xfrm>
            <a:off x="1540038" y="3743325"/>
            <a:ext cx="7477838" cy="400050"/>
          </a:xfrm>
          <a:prstGeom prst="rect">
            <a:avLst/>
          </a:prstGeom>
          <a:noFill/>
          <a:ln w="9525">
            <a:noFill/>
            <a:miter lim="800000"/>
            <a:headEnd/>
            <a:tailEnd/>
          </a:ln>
        </p:spPr>
        <p:txBody>
          <a:bodyPr/>
          <a:lstStyle>
            <a:lvl1pPr marL="342900" indent="-3429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spcBef>
                <a:spcPct val="20000"/>
              </a:spcBef>
              <a:defRPr/>
            </a:pPr>
            <a:r>
              <a:rPr lang="en-US" altLang="en-US" sz="1350" dirty="0">
                <a:latin typeface="Consolas" panose="020B0609020204030204" pitchFamily="49" charset="0"/>
                <a:cs typeface="Consolas" panose="020B0609020204030204" pitchFamily="49" charset="0"/>
              </a:rPr>
              <a:t>p = </a:t>
            </a:r>
            <a:r>
              <a:rPr lang="en-US" altLang="en-US" sz="1350" dirty="0" err="1">
                <a:latin typeface="Consolas" panose="020B0609020204030204" pitchFamily="49" charset="0"/>
                <a:cs typeface="Consolas" panose="020B0609020204030204" pitchFamily="49" charset="0"/>
              </a:rPr>
              <a:t>v.erase</a:t>
            </a:r>
            <a:r>
              <a:rPr lang="en-US" altLang="en-US" sz="1350" dirty="0">
                <a:latin typeface="Consolas" panose="020B0609020204030204" pitchFamily="49" charset="0"/>
                <a:cs typeface="Consolas" panose="020B0609020204030204" pitchFamily="49" charset="0"/>
              </a:rPr>
              <a:t>(p);	// leaves p pointing at the element after the erased one</a:t>
            </a:r>
          </a:p>
        </p:txBody>
      </p:sp>
      <p:sp>
        <p:nvSpPr>
          <p:cNvPr id="6" name="Rectangle 33">
            <a:extLst>
              <a:ext uri="{FF2B5EF4-FFF2-40B4-BE49-F238E27FC236}">
                <a16:creationId xmlns:a16="http://schemas.microsoft.com/office/drawing/2014/main" id="{32F9ECE7-722C-1A7A-E212-74279F3E7D86}"/>
              </a:ext>
            </a:extLst>
          </p:cNvPr>
          <p:cNvSpPr>
            <a:spLocks noChangeArrowheads="1"/>
          </p:cNvSpPr>
          <p:nvPr/>
        </p:nvSpPr>
        <p:spPr bwMode="auto">
          <a:xfrm>
            <a:off x="1711488" y="5572125"/>
            <a:ext cx="6172200" cy="285750"/>
          </a:xfrm>
          <a:prstGeom prst="rect">
            <a:avLst/>
          </a:prstGeom>
          <a:noFill/>
          <a:ln w="9525">
            <a:noFill/>
            <a:miter lim="800000"/>
            <a:headEnd/>
            <a:tailEnd/>
          </a:ln>
        </p:spPr>
        <p:txBody>
          <a:bodyPr/>
          <a:lstStyle>
            <a:lvl1pPr marL="342900" indent="-3429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spcBef>
                <a:spcPct val="20000"/>
              </a:spcBef>
              <a:buFont typeface="Wingdings" pitchFamily="2" charset="2"/>
              <a:buChar char="§"/>
              <a:defRPr/>
            </a:pPr>
            <a:r>
              <a:rPr lang="en-US" altLang="en-US" sz="1350" dirty="0"/>
              <a:t>vector elements move when you insert() or erase()</a:t>
            </a:r>
          </a:p>
          <a:p>
            <a:pPr eaLnBrk="1" hangingPunct="1">
              <a:lnSpc>
                <a:spcPct val="90000"/>
              </a:lnSpc>
              <a:spcBef>
                <a:spcPct val="20000"/>
              </a:spcBef>
              <a:buFont typeface="Wingdings" pitchFamily="2" charset="2"/>
              <a:buChar char="§"/>
              <a:defRPr/>
            </a:pPr>
            <a:r>
              <a:rPr lang="en-US" altLang="en-US" sz="1350" dirty="0"/>
              <a:t>Iterators into a vector are invalidated by insert() and erase()</a:t>
            </a:r>
          </a:p>
        </p:txBody>
      </p:sp>
      <p:sp>
        <p:nvSpPr>
          <p:cNvPr id="7" name="Rectangle 18">
            <a:extLst>
              <a:ext uri="{FF2B5EF4-FFF2-40B4-BE49-F238E27FC236}">
                <a16:creationId xmlns:a16="http://schemas.microsoft.com/office/drawing/2014/main" id="{2F6B6DFC-87EB-7951-5A5E-FD5EBA2D5FA3}"/>
              </a:ext>
            </a:extLst>
          </p:cNvPr>
          <p:cNvSpPr>
            <a:spLocks noChangeArrowheads="1"/>
          </p:cNvSpPr>
          <p:nvPr/>
        </p:nvSpPr>
        <p:spPr bwMode="auto">
          <a:xfrm>
            <a:off x="2225838" y="2657475"/>
            <a:ext cx="62865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7    </a:t>
            </a:r>
          </a:p>
        </p:txBody>
      </p:sp>
      <p:sp>
        <p:nvSpPr>
          <p:cNvPr id="8" name="Rectangle 19">
            <a:extLst>
              <a:ext uri="{FF2B5EF4-FFF2-40B4-BE49-F238E27FC236}">
                <a16:creationId xmlns:a16="http://schemas.microsoft.com/office/drawing/2014/main" id="{5C4E3B20-95FF-CEDB-8274-4187E1758FAD}"/>
              </a:ext>
            </a:extLst>
          </p:cNvPr>
          <p:cNvSpPr>
            <a:spLocks noChangeArrowheads="1"/>
          </p:cNvSpPr>
          <p:nvPr/>
        </p:nvSpPr>
        <p:spPr bwMode="auto">
          <a:xfrm>
            <a:off x="3140238" y="3286125"/>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0</a:t>
            </a:r>
          </a:p>
        </p:txBody>
      </p:sp>
      <p:sp>
        <p:nvSpPr>
          <p:cNvPr id="9" name="Rectangle 20">
            <a:extLst>
              <a:ext uri="{FF2B5EF4-FFF2-40B4-BE49-F238E27FC236}">
                <a16:creationId xmlns:a16="http://schemas.microsoft.com/office/drawing/2014/main" id="{79D5CDB5-0163-47E7-743C-DAD28F2DB3C4}"/>
              </a:ext>
            </a:extLst>
          </p:cNvPr>
          <p:cNvSpPr>
            <a:spLocks noChangeArrowheads="1"/>
          </p:cNvSpPr>
          <p:nvPr/>
        </p:nvSpPr>
        <p:spPr bwMode="auto">
          <a:xfrm flipH="1">
            <a:off x="3826038" y="3286125"/>
            <a:ext cx="28575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2</a:t>
            </a:r>
          </a:p>
        </p:txBody>
      </p:sp>
      <p:sp>
        <p:nvSpPr>
          <p:cNvPr id="10" name="Rectangle 21">
            <a:extLst>
              <a:ext uri="{FF2B5EF4-FFF2-40B4-BE49-F238E27FC236}">
                <a16:creationId xmlns:a16="http://schemas.microsoft.com/office/drawing/2014/main" id="{F248C106-355F-7146-7845-47BA6AF18634}"/>
              </a:ext>
            </a:extLst>
          </p:cNvPr>
          <p:cNvSpPr>
            <a:spLocks noChangeArrowheads="1"/>
          </p:cNvSpPr>
          <p:nvPr/>
        </p:nvSpPr>
        <p:spPr bwMode="auto">
          <a:xfrm>
            <a:off x="3483138" y="3286125"/>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1</a:t>
            </a:r>
          </a:p>
        </p:txBody>
      </p:sp>
      <p:sp>
        <p:nvSpPr>
          <p:cNvPr id="11" name="Rectangle 22">
            <a:extLst>
              <a:ext uri="{FF2B5EF4-FFF2-40B4-BE49-F238E27FC236}">
                <a16:creationId xmlns:a16="http://schemas.microsoft.com/office/drawing/2014/main" id="{0773F5F7-1E41-0DDC-B81B-81B8E43BA701}"/>
              </a:ext>
            </a:extLst>
          </p:cNvPr>
          <p:cNvSpPr>
            <a:spLocks noChangeArrowheads="1"/>
          </p:cNvSpPr>
          <p:nvPr/>
        </p:nvSpPr>
        <p:spPr bwMode="auto">
          <a:xfrm>
            <a:off x="4111788" y="3286125"/>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99</a:t>
            </a:r>
          </a:p>
        </p:txBody>
      </p:sp>
      <p:sp>
        <p:nvSpPr>
          <p:cNvPr id="12" name="Rectangle 23">
            <a:extLst>
              <a:ext uri="{FF2B5EF4-FFF2-40B4-BE49-F238E27FC236}">
                <a16:creationId xmlns:a16="http://schemas.microsoft.com/office/drawing/2014/main" id="{987CD2B7-E82E-73F8-2218-A9C978CBCA2E}"/>
              </a:ext>
            </a:extLst>
          </p:cNvPr>
          <p:cNvSpPr>
            <a:spLocks noChangeArrowheads="1"/>
          </p:cNvSpPr>
          <p:nvPr/>
        </p:nvSpPr>
        <p:spPr bwMode="auto">
          <a:xfrm>
            <a:off x="4454688" y="3286125"/>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3</a:t>
            </a:r>
          </a:p>
        </p:txBody>
      </p:sp>
      <p:sp>
        <p:nvSpPr>
          <p:cNvPr id="13" name="Rectangle 24">
            <a:extLst>
              <a:ext uri="{FF2B5EF4-FFF2-40B4-BE49-F238E27FC236}">
                <a16:creationId xmlns:a16="http://schemas.microsoft.com/office/drawing/2014/main" id="{42E23679-F6D0-6B8D-A44B-6406A518EBB9}"/>
              </a:ext>
            </a:extLst>
          </p:cNvPr>
          <p:cNvSpPr>
            <a:spLocks noChangeArrowheads="1"/>
          </p:cNvSpPr>
          <p:nvPr/>
        </p:nvSpPr>
        <p:spPr bwMode="auto">
          <a:xfrm>
            <a:off x="4797588" y="3286125"/>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4</a:t>
            </a:r>
          </a:p>
        </p:txBody>
      </p:sp>
      <p:sp>
        <p:nvSpPr>
          <p:cNvPr id="14" name="Rectangle 25">
            <a:extLst>
              <a:ext uri="{FF2B5EF4-FFF2-40B4-BE49-F238E27FC236}">
                <a16:creationId xmlns:a16="http://schemas.microsoft.com/office/drawing/2014/main" id="{46D0280A-E879-F4C7-EA7A-118CD6A96534}"/>
              </a:ext>
            </a:extLst>
          </p:cNvPr>
          <p:cNvSpPr>
            <a:spLocks noChangeArrowheads="1"/>
          </p:cNvSpPr>
          <p:nvPr/>
        </p:nvSpPr>
        <p:spPr bwMode="auto">
          <a:xfrm>
            <a:off x="5483388" y="3286125"/>
            <a:ext cx="857250" cy="285750"/>
          </a:xfrm>
          <a:prstGeom prst="rect">
            <a:avLst/>
          </a:prstGeom>
          <a:solidFill>
            <a:schemeClr val="accent5">
              <a:lumMod val="40000"/>
              <a:lumOff val="60000"/>
            </a:schemeClr>
          </a:solidFill>
          <a:ln w="9525">
            <a:solidFill>
              <a:schemeClr val="tx1"/>
            </a:solidFill>
            <a:prstDash val="dash"/>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15" name="Line 26">
            <a:extLst>
              <a:ext uri="{FF2B5EF4-FFF2-40B4-BE49-F238E27FC236}">
                <a16:creationId xmlns:a16="http://schemas.microsoft.com/office/drawing/2014/main" id="{493B7352-FACA-1C98-24A7-DA35EF4B0573}"/>
              </a:ext>
            </a:extLst>
          </p:cNvPr>
          <p:cNvSpPr>
            <a:spLocks noChangeShapeType="1"/>
          </p:cNvSpPr>
          <p:nvPr/>
        </p:nvSpPr>
        <p:spPr bwMode="auto">
          <a:xfrm>
            <a:off x="2683038" y="2771775"/>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16" name="Text Box 27">
            <a:extLst>
              <a:ext uri="{FF2B5EF4-FFF2-40B4-BE49-F238E27FC236}">
                <a16:creationId xmlns:a16="http://schemas.microsoft.com/office/drawing/2014/main" id="{7C6ED5F1-2C4D-6B08-1706-EB9670B875B5}"/>
              </a:ext>
            </a:extLst>
          </p:cNvPr>
          <p:cNvSpPr txBox="1">
            <a:spLocks noChangeArrowheads="1"/>
          </p:cNvSpPr>
          <p:nvPr/>
        </p:nvSpPr>
        <p:spPr bwMode="auto">
          <a:xfrm>
            <a:off x="1825788" y="2657476"/>
            <a:ext cx="4000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v:</a:t>
            </a:r>
          </a:p>
        </p:txBody>
      </p:sp>
      <p:sp>
        <p:nvSpPr>
          <p:cNvPr id="17" name="Rectangle 28">
            <a:extLst>
              <a:ext uri="{FF2B5EF4-FFF2-40B4-BE49-F238E27FC236}">
                <a16:creationId xmlns:a16="http://schemas.microsoft.com/office/drawing/2014/main" id="{E493D1A4-4156-3C96-AC33-27F28AFF9FEE}"/>
              </a:ext>
            </a:extLst>
          </p:cNvPr>
          <p:cNvSpPr>
            <a:spLocks noChangeArrowheads="1"/>
          </p:cNvSpPr>
          <p:nvPr/>
        </p:nvSpPr>
        <p:spPr bwMode="auto">
          <a:xfrm>
            <a:off x="4226088" y="2486025"/>
            <a:ext cx="4572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18" name="Line 29">
            <a:extLst>
              <a:ext uri="{FF2B5EF4-FFF2-40B4-BE49-F238E27FC236}">
                <a16:creationId xmlns:a16="http://schemas.microsoft.com/office/drawing/2014/main" id="{2165C1ED-9DAC-01A9-B288-88CA1B745AC2}"/>
              </a:ext>
            </a:extLst>
          </p:cNvPr>
          <p:cNvSpPr>
            <a:spLocks noChangeShapeType="1"/>
          </p:cNvSpPr>
          <p:nvPr/>
        </p:nvSpPr>
        <p:spPr bwMode="auto">
          <a:xfrm flipH="1">
            <a:off x="4283238" y="2657475"/>
            <a:ext cx="171450" cy="6286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19" name="Text Box 30">
            <a:extLst>
              <a:ext uri="{FF2B5EF4-FFF2-40B4-BE49-F238E27FC236}">
                <a16:creationId xmlns:a16="http://schemas.microsoft.com/office/drawing/2014/main" id="{EC396289-E218-7F30-3BCA-6F34ACFF53A7}"/>
              </a:ext>
            </a:extLst>
          </p:cNvPr>
          <p:cNvSpPr txBox="1">
            <a:spLocks noChangeArrowheads="1"/>
          </p:cNvSpPr>
          <p:nvPr/>
        </p:nvSpPr>
        <p:spPr bwMode="auto">
          <a:xfrm>
            <a:off x="3883188" y="2486026"/>
            <a:ext cx="3429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p:</a:t>
            </a:r>
          </a:p>
        </p:txBody>
      </p:sp>
      <p:sp>
        <p:nvSpPr>
          <p:cNvPr id="20" name="Rectangle 31">
            <a:extLst>
              <a:ext uri="{FF2B5EF4-FFF2-40B4-BE49-F238E27FC236}">
                <a16:creationId xmlns:a16="http://schemas.microsoft.com/office/drawing/2014/main" id="{CCEC563B-CA4D-E15A-87CD-A462E4DC1704}"/>
              </a:ext>
            </a:extLst>
          </p:cNvPr>
          <p:cNvSpPr>
            <a:spLocks noChangeArrowheads="1"/>
          </p:cNvSpPr>
          <p:nvPr/>
        </p:nvSpPr>
        <p:spPr bwMode="auto">
          <a:xfrm>
            <a:off x="5140488" y="3286125"/>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5</a:t>
            </a:r>
          </a:p>
        </p:txBody>
      </p:sp>
      <p:sp>
        <p:nvSpPr>
          <p:cNvPr id="21" name="Rectangle 14">
            <a:extLst>
              <a:ext uri="{FF2B5EF4-FFF2-40B4-BE49-F238E27FC236}">
                <a16:creationId xmlns:a16="http://schemas.microsoft.com/office/drawing/2014/main" id="{572EB34F-A205-EBA3-424C-3DB77BEC0A20}"/>
              </a:ext>
            </a:extLst>
          </p:cNvPr>
          <p:cNvSpPr>
            <a:spLocks noChangeArrowheads="1"/>
          </p:cNvSpPr>
          <p:nvPr/>
        </p:nvSpPr>
        <p:spPr bwMode="auto">
          <a:xfrm>
            <a:off x="5883438" y="2428875"/>
            <a:ext cx="457200" cy="296466"/>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22" name="Text Box 17">
            <a:extLst>
              <a:ext uri="{FF2B5EF4-FFF2-40B4-BE49-F238E27FC236}">
                <a16:creationId xmlns:a16="http://schemas.microsoft.com/office/drawing/2014/main" id="{5CA0E580-4A53-2DAE-7B16-0F51A72CCE7C}"/>
              </a:ext>
            </a:extLst>
          </p:cNvPr>
          <p:cNvSpPr txBox="1">
            <a:spLocks noChangeArrowheads="1"/>
          </p:cNvSpPr>
          <p:nvPr/>
        </p:nvSpPr>
        <p:spPr bwMode="auto">
          <a:xfrm>
            <a:off x="5483388" y="2428875"/>
            <a:ext cx="3429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q:</a:t>
            </a:r>
          </a:p>
        </p:txBody>
      </p:sp>
      <p:sp>
        <p:nvSpPr>
          <p:cNvPr id="23" name="Line 15">
            <a:extLst>
              <a:ext uri="{FF2B5EF4-FFF2-40B4-BE49-F238E27FC236}">
                <a16:creationId xmlns:a16="http://schemas.microsoft.com/office/drawing/2014/main" id="{49049A2E-EAB8-8F3B-AAD8-89346044249F}"/>
              </a:ext>
            </a:extLst>
          </p:cNvPr>
          <p:cNvSpPr>
            <a:spLocks noChangeShapeType="1"/>
          </p:cNvSpPr>
          <p:nvPr/>
        </p:nvSpPr>
        <p:spPr bwMode="auto">
          <a:xfrm flipH="1">
            <a:off x="4626138" y="2600325"/>
            <a:ext cx="1485900" cy="68580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24" name="Rectangle 18">
            <a:extLst>
              <a:ext uri="{FF2B5EF4-FFF2-40B4-BE49-F238E27FC236}">
                <a16:creationId xmlns:a16="http://schemas.microsoft.com/office/drawing/2014/main" id="{8DF4594B-3BDD-5389-CDDC-0B8DFE13166E}"/>
              </a:ext>
            </a:extLst>
          </p:cNvPr>
          <p:cNvSpPr>
            <a:spLocks noChangeArrowheads="1"/>
          </p:cNvSpPr>
          <p:nvPr/>
        </p:nvSpPr>
        <p:spPr bwMode="auto">
          <a:xfrm>
            <a:off x="2225838" y="4429125"/>
            <a:ext cx="62865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6    </a:t>
            </a:r>
          </a:p>
        </p:txBody>
      </p:sp>
      <p:sp>
        <p:nvSpPr>
          <p:cNvPr id="25" name="Rectangle 19">
            <a:extLst>
              <a:ext uri="{FF2B5EF4-FFF2-40B4-BE49-F238E27FC236}">
                <a16:creationId xmlns:a16="http://schemas.microsoft.com/office/drawing/2014/main" id="{CE3A8C00-9231-7A90-A20E-E208240DA4D6}"/>
              </a:ext>
            </a:extLst>
          </p:cNvPr>
          <p:cNvSpPr>
            <a:spLocks noChangeArrowheads="1"/>
          </p:cNvSpPr>
          <p:nvPr/>
        </p:nvSpPr>
        <p:spPr bwMode="auto">
          <a:xfrm>
            <a:off x="3140238" y="5057775"/>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0</a:t>
            </a:r>
          </a:p>
        </p:txBody>
      </p:sp>
      <p:sp>
        <p:nvSpPr>
          <p:cNvPr id="26" name="Rectangle 20">
            <a:extLst>
              <a:ext uri="{FF2B5EF4-FFF2-40B4-BE49-F238E27FC236}">
                <a16:creationId xmlns:a16="http://schemas.microsoft.com/office/drawing/2014/main" id="{5F3992A0-4429-DA2C-94E4-9AF846C68013}"/>
              </a:ext>
            </a:extLst>
          </p:cNvPr>
          <p:cNvSpPr>
            <a:spLocks noChangeArrowheads="1"/>
          </p:cNvSpPr>
          <p:nvPr/>
        </p:nvSpPr>
        <p:spPr bwMode="auto">
          <a:xfrm flipH="1">
            <a:off x="3826038" y="5057775"/>
            <a:ext cx="28575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2</a:t>
            </a:r>
          </a:p>
        </p:txBody>
      </p:sp>
      <p:sp>
        <p:nvSpPr>
          <p:cNvPr id="27" name="Rectangle 21">
            <a:extLst>
              <a:ext uri="{FF2B5EF4-FFF2-40B4-BE49-F238E27FC236}">
                <a16:creationId xmlns:a16="http://schemas.microsoft.com/office/drawing/2014/main" id="{1827FCE6-F91B-90D3-2D83-41BE10DED399}"/>
              </a:ext>
            </a:extLst>
          </p:cNvPr>
          <p:cNvSpPr>
            <a:spLocks noChangeArrowheads="1"/>
          </p:cNvSpPr>
          <p:nvPr/>
        </p:nvSpPr>
        <p:spPr bwMode="auto">
          <a:xfrm>
            <a:off x="3483138" y="5057775"/>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1</a:t>
            </a:r>
          </a:p>
        </p:txBody>
      </p:sp>
      <p:sp>
        <p:nvSpPr>
          <p:cNvPr id="28" name="Rectangle 22">
            <a:extLst>
              <a:ext uri="{FF2B5EF4-FFF2-40B4-BE49-F238E27FC236}">
                <a16:creationId xmlns:a16="http://schemas.microsoft.com/office/drawing/2014/main" id="{43E60ADB-7FEF-5535-F17A-6C23622C525D}"/>
              </a:ext>
            </a:extLst>
          </p:cNvPr>
          <p:cNvSpPr>
            <a:spLocks noChangeArrowheads="1"/>
          </p:cNvSpPr>
          <p:nvPr/>
        </p:nvSpPr>
        <p:spPr bwMode="auto">
          <a:xfrm>
            <a:off x="4111788" y="5057775"/>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3</a:t>
            </a:r>
          </a:p>
        </p:txBody>
      </p:sp>
      <p:sp>
        <p:nvSpPr>
          <p:cNvPr id="29" name="Rectangle 23">
            <a:extLst>
              <a:ext uri="{FF2B5EF4-FFF2-40B4-BE49-F238E27FC236}">
                <a16:creationId xmlns:a16="http://schemas.microsoft.com/office/drawing/2014/main" id="{CFF9273D-BE48-8DFA-25A3-FCDF0AC817A7}"/>
              </a:ext>
            </a:extLst>
          </p:cNvPr>
          <p:cNvSpPr>
            <a:spLocks noChangeArrowheads="1"/>
          </p:cNvSpPr>
          <p:nvPr/>
        </p:nvSpPr>
        <p:spPr bwMode="auto">
          <a:xfrm>
            <a:off x="4454688" y="5057775"/>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4</a:t>
            </a:r>
          </a:p>
        </p:txBody>
      </p:sp>
      <p:sp>
        <p:nvSpPr>
          <p:cNvPr id="30" name="Rectangle 24">
            <a:extLst>
              <a:ext uri="{FF2B5EF4-FFF2-40B4-BE49-F238E27FC236}">
                <a16:creationId xmlns:a16="http://schemas.microsoft.com/office/drawing/2014/main" id="{DCBF376D-316F-5EE5-ADA8-2182D93F364F}"/>
              </a:ext>
            </a:extLst>
          </p:cNvPr>
          <p:cNvSpPr>
            <a:spLocks noChangeArrowheads="1"/>
          </p:cNvSpPr>
          <p:nvPr/>
        </p:nvSpPr>
        <p:spPr bwMode="auto">
          <a:xfrm>
            <a:off x="4797588" y="5057775"/>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5</a:t>
            </a:r>
          </a:p>
        </p:txBody>
      </p:sp>
      <p:sp>
        <p:nvSpPr>
          <p:cNvPr id="31" name="Rectangle 25">
            <a:extLst>
              <a:ext uri="{FF2B5EF4-FFF2-40B4-BE49-F238E27FC236}">
                <a16:creationId xmlns:a16="http://schemas.microsoft.com/office/drawing/2014/main" id="{3EB42E4F-0AF0-037C-60FD-C7A14D50CAC6}"/>
              </a:ext>
            </a:extLst>
          </p:cNvPr>
          <p:cNvSpPr>
            <a:spLocks noChangeArrowheads="1"/>
          </p:cNvSpPr>
          <p:nvPr/>
        </p:nvSpPr>
        <p:spPr bwMode="auto">
          <a:xfrm>
            <a:off x="5140488" y="5057775"/>
            <a:ext cx="1143000" cy="285750"/>
          </a:xfrm>
          <a:prstGeom prst="rect">
            <a:avLst/>
          </a:prstGeom>
          <a:solidFill>
            <a:schemeClr val="accent5">
              <a:lumMod val="40000"/>
              <a:lumOff val="60000"/>
            </a:schemeClr>
          </a:solidFill>
          <a:ln w="9525">
            <a:solidFill>
              <a:schemeClr val="tx1"/>
            </a:solidFill>
            <a:prstDash val="dash"/>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33" name="Line 26">
            <a:extLst>
              <a:ext uri="{FF2B5EF4-FFF2-40B4-BE49-F238E27FC236}">
                <a16:creationId xmlns:a16="http://schemas.microsoft.com/office/drawing/2014/main" id="{CDD6D498-7F38-B0A3-17C7-4087746A576F}"/>
              </a:ext>
            </a:extLst>
          </p:cNvPr>
          <p:cNvSpPr>
            <a:spLocks noChangeShapeType="1"/>
          </p:cNvSpPr>
          <p:nvPr/>
        </p:nvSpPr>
        <p:spPr bwMode="auto">
          <a:xfrm>
            <a:off x="2683038" y="4543425"/>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34" name="Text Box 27">
            <a:extLst>
              <a:ext uri="{FF2B5EF4-FFF2-40B4-BE49-F238E27FC236}">
                <a16:creationId xmlns:a16="http://schemas.microsoft.com/office/drawing/2014/main" id="{D9FC6242-AF39-2A28-1C35-F87B9C206CB3}"/>
              </a:ext>
            </a:extLst>
          </p:cNvPr>
          <p:cNvSpPr txBox="1">
            <a:spLocks noChangeArrowheads="1"/>
          </p:cNvSpPr>
          <p:nvPr/>
        </p:nvSpPr>
        <p:spPr bwMode="auto">
          <a:xfrm>
            <a:off x="1825788" y="4429126"/>
            <a:ext cx="4000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v:</a:t>
            </a:r>
          </a:p>
        </p:txBody>
      </p:sp>
      <p:sp>
        <p:nvSpPr>
          <p:cNvPr id="35" name="Rectangle 28">
            <a:extLst>
              <a:ext uri="{FF2B5EF4-FFF2-40B4-BE49-F238E27FC236}">
                <a16:creationId xmlns:a16="http://schemas.microsoft.com/office/drawing/2014/main" id="{1C53C309-E4E1-D349-CD7A-48827C34BBAD}"/>
              </a:ext>
            </a:extLst>
          </p:cNvPr>
          <p:cNvSpPr>
            <a:spLocks noChangeArrowheads="1"/>
          </p:cNvSpPr>
          <p:nvPr/>
        </p:nvSpPr>
        <p:spPr bwMode="auto">
          <a:xfrm>
            <a:off x="4226088" y="4257675"/>
            <a:ext cx="4572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36" name="Line 29">
            <a:extLst>
              <a:ext uri="{FF2B5EF4-FFF2-40B4-BE49-F238E27FC236}">
                <a16:creationId xmlns:a16="http://schemas.microsoft.com/office/drawing/2014/main" id="{4B33FD9C-6C6B-E75A-9DDB-DE74782E703D}"/>
              </a:ext>
            </a:extLst>
          </p:cNvPr>
          <p:cNvSpPr>
            <a:spLocks noChangeShapeType="1"/>
          </p:cNvSpPr>
          <p:nvPr/>
        </p:nvSpPr>
        <p:spPr bwMode="auto">
          <a:xfrm flipH="1">
            <a:off x="4283238" y="4429125"/>
            <a:ext cx="171450" cy="6286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37" name="Text Box 30">
            <a:extLst>
              <a:ext uri="{FF2B5EF4-FFF2-40B4-BE49-F238E27FC236}">
                <a16:creationId xmlns:a16="http://schemas.microsoft.com/office/drawing/2014/main" id="{3A88B3B4-714D-46B0-B601-88DDC839FF42}"/>
              </a:ext>
            </a:extLst>
          </p:cNvPr>
          <p:cNvSpPr txBox="1">
            <a:spLocks noChangeArrowheads="1"/>
          </p:cNvSpPr>
          <p:nvPr/>
        </p:nvSpPr>
        <p:spPr bwMode="auto">
          <a:xfrm>
            <a:off x="3883188" y="4257676"/>
            <a:ext cx="3429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p:</a:t>
            </a:r>
          </a:p>
        </p:txBody>
      </p:sp>
      <p:sp>
        <p:nvSpPr>
          <p:cNvPr id="38" name="Rectangle 14">
            <a:extLst>
              <a:ext uri="{FF2B5EF4-FFF2-40B4-BE49-F238E27FC236}">
                <a16:creationId xmlns:a16="http://schemas.microsoft.com/office/drawing/2014/main" id="{CC635421-CC69-4FB9-809C-787374AA5A44}"/>
              </a:ext>
            </a:extLst>
          </p:cNvPr>
          <p:cNvSpPr>
            <a:spLocks noChangeArrowheads="1"/>
          </p:cNvSpPr>
          <p:nvPr/>
        </p:nvSpPr>
        <p:spPr bwMode="auto">
          <a:xfrm>
            <a:off x="5883438" y="4200525"/>
            <a:ext cx="457200" cy="296466"/>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40" name="Text Box 17">
            <a:extLst>
              <a:ext uri="{FF2B5EF4-FFF2-40B4-BE49-F238E27FC236}">
                <a16:creationId xmlns:a16="http://schemas.microsoft.com/office/drawing/2014/main" id="{BF597E01-911C-9EF5-9600-5676052CAACB}"/>
              </a:ext>
            </a:extLst>
          </p:cNvPr>
          <p:cNvSpPr txBox="1">
            <a:spLocks noChangeArrowheads="1"/>
          </p:cNvSpPr>
          <p:nvPr/>
        </p:nvSpPr>
        <p:spPr bwMode="auto">
          <a:xfrm>
            <a:off x="5483388" y="4200525"/>
            <a:ext cx="3429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q:</a:t>
            </a:r>
          </a:p>
        </p:txBody>
      </p:sp>
      <p:sp>
        <p:nvSpPr>
          <p:cNvPr id="41" name="Line 15">
            <a:extLst>
              <a:ext uri="{FF2B5EF4-FFF2-40B4-BE49-F238E27FC236}">
                <a16:creationId xmlns:a16="http://schemas.microsoft.com/office/drawing/2014/main" id="{E358D86B-FB4A-C4B0-A875-92064290DFBB}"/>
              </a:ext>
            </a:extLst>
          </p:cNvPr>
          <p:cNvSpPr>
            <a:spLocks noChangeShapeType="1"/>
          </p:cNvSpPr>
          <p:nvPr/>
        </p:nvSpPr>
        <p:spPr bwMode="auto">
          <a:xfrm flipH="1">
            <a:off x="4626138" y="4371975"/>
            <a:ext cx="1485900" cy="68580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Tree>
    <p:extLst>
      <p:ext uri="{BB962C8B-B14F-4D97-AF65-F5344CB8AC3E}">
        <p14:creationId xmlns:p14="http://schemas.microsoft.com/office/powerpoint/2010/main" val="1174256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84357A8C-7BA1-6640-B39E-BB537B003D44}"/>
              </a:ext>
            </a:extLst>
          </p:cNvPr>
          <p:cNvSpPr>
            <a:spLocks noGrp="1" noChangeArrowheads="1"/>
          </p:cNvSpPr>
          <p:nvPr>
            <p:ph type="title"/>
          </p:nvPr>
        </p:nvSpPr>
        <p:spPr/>
        <p:txBody>
          <a:bodyPr/>
          <a:lstStyle/>
          <a:p>
            <a:pPr eaLnBrk="1" hangingPunct="1">
              <a:defRPr/>
            </a:pPr>
            <a:r>
              <a:rPr lang="en-US" altLang="en-US" dirty="0">
                <a:ea typeface="ＭＳ Ｐゴシック" pitchFamily="34" charset="-128"/>
              </a:rPr>
              <a:t>list</a:t>
            </a:r>
          </a:p>
        </p:txBody>
      </p:sp>
      <p:sp>
        <p:nvSpPr>
          <p:cNvPr id="45059" name="Rectangle 3">
            <a:extLst>
              <a:ext uri="{FF2B5EF4-FFF2-40B4-BE49-F238E27FC236}">
                <a16:creationId xmlns:a16="http://schemas.microsoft.com/office/drawing/2014/main" id="{16EB6887-FAA1-1442-9198-667BF9A8D257}"/>
              </a:ext>
            </a:extLst>
          </p:cNvPr>
          <p:cNvSpPr>
            <a:spLocks noGrp="1" noChangeArrowheads="1"/>
          </p:cNvSpPr>
          <p:nvPr>
            <p:ph idx="1"/>
          </p:nvPr>
        </p:nvSpPr>
        <p:spPr/>
        <p:txBody>
          <a:bodyPr>
            <a:normAutofit/>
          </a:bodyPr>
          <a:lstStyle/>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template&lt;class T&gt; class list {</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Link* elements;</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 …</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using value_type = T;</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using iterator = ???;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the type of an iterator is implementation defined</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and it (usefully) varies (e.g. range checked iterators)</a:t>
            </a:r>
          </a:p>
          <a:p>
            <a:pPr eaLnBrk="1" hangingPunct="1">
              <a:lnSpc>
                <a:spcPct val="80000"/>
              </a:lnSpc>
              <a:buFontTx/>
              <a:buNone/>
              <a:defRPr/>
            </a:pP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 a list iterator could be a pointer to a link node</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using </a:t>
            </a:r>
            <a:r>
              <a:rPr lang="en-US" altLang="en-US" sz="1350" dirty="0" err="1">
                <a:latin typeface="Consolas" panose="020B0609020204030204" pitchFamily="49" charset="0"/>
                <a:ea typeface="ＭＳ Ｐゴシック" pitchFamily="34" charset="-128"/>
                <a:cs typeface="Consolas" panose="020B0609020204030204" pitchFamily="49" charset="0"/>
              </a:rPr>
              <a:t>const_iterator</a:t>
            </a:r>
            <a:r>
              <a:rPr lang="en-US" altLang="en-US" sz="1350" dirty="0">
                <a:latin typeface="Consolas" panose="020B0609020204030204" pitchFamily="49" charset="0"/>
                <a:ea typeface="ＭＳ Ｐゴシック" pitchFamily="34" charset="-128"/>
                <a:cs typeface="Consolas" panose="020B0609020204030204" pitchFamily="49" charset="0"/>
              </a:rPr>
              <a:t> = ???;</a:t>
            </a:r>
          </a:p>
          <a:p>
            <a:pPr eaLnBrk="1" hangingPunct="1">
              <a:lnSpc>
                <a:spcPct val="80000"/>
              </a:lnSpc>
              <a:buFontTx/>
              <a:buNone/>
              <a:defRPr/>
            </a:pPr>
            <a:endParaRPr lang="en-US" altLang="en-US" sz="1350" dirty="0">
              <a:latin typeface="Consolas" panose="020B0609020204030204" pitchFamily="49" charset="0"/>
              <a:ea typeface="ＭＳ Ｐゴシック" pitchFamily="34" charset="-128"/>
              <a:cs typeface="Consolas" panose="020B0609020204030204" pitchFamily="49" charset="0"/>
            </a:endParaRP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iterator begin();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points to first element</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a:t>
            </a:r>
            <a:r>
              <a:rPr lang="en-US" altLang="en-US" sz="1350" dirty="0" err="1">
                <a:latin typeface="Consolas" panose="020B0609020204030204" pitchFamily="49" charset="0"/>
                <a:ea typeface="ＭＳ Ｐゴシック" pitchFamily="34" charset="-128"/>
                <a:cs typeface="Consolas" panose="020B0609020204030204" pitchFamily="49" charset="0"/>
              </a:rPr>
              <a:t>const_iterator</a:t>
            </a:r>
            <a:r>
              <a:rPr lang="en-US" altLang="en-US" sz="1350" dirty="0">
                <a:latin typeface="Consolas" panose="020B0609020204030204" pitchFamily="49" charset="0"/>
                <a:ea typeface="ＭＳ Ｐゴシック" pitchFamily="34" charset="-128"/>
                <a:cs typeface="Consolas" panose="020B0609020204030204" pitchFamily="49" charset="0"/>
              </a:rPr>
              <a:t> begin() const; </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iterator end();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points one beyond the last element</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a:t>
            </a:r>
            <a:r>
              <a:rPr lang="en-US" altLang="en-US" sz="1350" dirty="0" err="1">
                <a:latin typeface="Consolas" panose="020B0609020204030204" pitchFamily="49" charset="0"/>
                <a:ea typeface="ＭＳ Ｐゴシック" pitchFamily="34" charset="-128"/>
                <a:cs typeface="Consolas" panose="020B0609020204030204" pitchFamily="49" charset="0"/>
              </a:rPr>
              <a:t>const_iterator</a:t>
            </a:r>
            <a:r>
              <a:rPr lang="en-US" altLang="en-US" sz="1350" dirty="0">
                <a:latin typeface="Consolas" panose="020B0609020204030204" pitchFamily="49" charset="0"/>
                <a:ea typeface="ＭＳ Ｐゴシック" pitchFamily="34" charset="-128"/>
                <a:cs typeface="Consolas" panose="020B0609020204030204" pitchFamily="49" charset="0"/>
              </a:rPr>
              <a:t> end() const;</a:t>
            </a:r>
          </a:p>
          <a:p>
            <a:pPr eaLnBrk="1" hangingPunct="1">
              <a:lnSpc>
                <a:spcPct val="80000"/>
              </a:lnSpc>
              <a:buFontTx/>
              <a:buNone/>
              <a:defRPr/>
            </a:pPr>
            <a:endParaRPr lang="en-US" altLang="en-US" sz="1350" dirty="0">
              <a:latin typeface="Consolas" panose="020B0609020204030204" pitchFamily="49" charset="0"/>
              <a:ea typeface="ＭＳ Ｐゴシック" pitchFamily="34" charset="-128"/>
              <a:cs typeface="Consolas" panose="020B0609020204030204" pitchFamily="49" charset="0"/>
            </a:endParaRP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iterator erase(iterator p);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remove element pointed to by p</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iterator insert(iterator p, const T&amp; v);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insert a new element v before p</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a:t>
            </a:r>
          </a:p>
        </p:txBody>
      </p:sp>
      <p:sp>
        <p:nvSpPr>
          <p:cNvPr id="2" name="Text Placeholder 1">
            <a:extLst>
              <a:ext uri="{FF2B5EF4-FFF2-40B4-BE49-F238E27FC236}">
                <a16:creationId xmlns:a16="http://schemas.microsoft.com/office/drawing/2014/main" id="{59313DB5-EA62-EEC1-D693-A1522179549C}"/>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86FDD475-D2A4-FD83-0FCE-D6DDBB884CA8}"/>
              </a:ext>
            </a:extLst>
          </p:cNvPr>
          <p:cNvSpPr>
            <a:spLocks noGrp="1"/>
          </p:cNvSpPr>
          <p:nvPr>
            <p:ph type="body" sz="quarter" idx="12"/>
          </p:nvPr>
        </p:nvSpPr>
        <p:spPr/>
        <p:txBody>
          <a:bodyPr/>
          <a:lstStyle/>
          <a:p>
            <a:endParaRPr lang="en-US"/>
          </a:p>
        </p:txBody>
      </p:sp>
      <p:sp>
        <p:nvSpPr>
          <p:cNvPr id="4" name="Rectangle 4">
            <a:extLst>
              <a:ext uri="{FF2B5EF4-FFF2-40B4-BE49-F238E27FC236}">
                <a16:creationId xmlns:a16="http://schemas.microsoft.com/office/drawing/2014/main" id="{5349AE9A-C3B3-C8D7-C2F0-2D4E5CC5B4EF}"/>
              </a:ext>
            </a:extLst>
          </p:cNvPr>
          <p:cNvSpPr>
            <a:spLocks noChangeArrowheads="1"/>
          </p:cNvSpPr>
          <p:nvPr/>
        </p:nvSpPr>
        <p:spPr bwMode="auto">
          <a:xfrm>
            <a:off x="5483388" y="1674775"/>
            <a:ext cx="857250" cy="8572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T value</a:t>
            </a:r>
          </a:p>
          <a:p>
            <a:pPr algn="ctr" eaLnBrk="1" hangingPunct="1">
              <a:spcBef>
                <a:spcPct val="0"/>
              </a:spcBef>
              <a:buClrTx/>
              <a:buSzTx/>
              <a:buFontTx/>
              <a:buNone/>
            </a:pPr>
            <a:endParaRPr lang="en-US" altLang="en-US" sz="1350">
              <a:latin typeface="Arial" panose="020B0604020202020204" pitchFamily="34" charset="0"/>
            </a:endParaRPr>
          </a:p>
          <a:p>
            <a:pPr algn="ctr" eaLnBrk="1" hangingPunct="1">
              <a:spcBef>
                <a:spcPct val="0"/>
              </a:spcBef>
              <a:buClrTx/>
              <a:buSzTx/>
              <a:buFontTx/>
              <a:buNone/>
            </a:pPr>
            <a:r>
              <a:rPr lang="en-US" altLang="en-US" sz="1350">
                <a:latin typeface="Arial" panose="020B0604020202020204" pitchFamily="34" charset="0"/>
              </a:rPr>
              <a:t>Link* pre</a:t>
            </a:r>
          </a:p>
          <a:p>
            <a:pPr algn="ctr" eaLnBrk="1" hangingPunct="1">
              <a:spcBef>
                <a:spcPct val="0"/>
              </a:spcBef>
              <a:buClrTx/>
              <a:buSzTx/>
              <a:buFontTx/>
              <a:buNone/>
            </a:pPr>
            <a:r>
              <a:rPr lang="en-US" altLang="en-US" sz="1350">
                <a:latin typeface="Arial" panose="020B0604020202020204" pitchFamily="34" charset="0"/>
              </a:rPr>
              <a:t>Link* post</a:t>
            </a:r>
          </a:p>
        </p:txBody>
      </p:sp>
      <p:cxnSp>
        <p:nvCxnSpPr>
          <p:cNvPr id="5" name="AutoShape 5">
            <a:extLst>
              <a:ext uri="{FF2B5EF4-FFF2-40B4-BE49-F238E27FC236}">
                <a16:creationId xmlns:a16="http://schemas.microsoft.com/office/drawing/2014/main" id="{B72E85B4-530B-8B0A-3C97-4AA544C80DE2}"/>
              </a:ext>
            </a:extLst>
          </p:cNvPr>
          <p:cNvCxnSpPr>
            <a:cxnSpLocks noChangeShapeType="1"/>
          </p:cNvCxnSpPr>
          <p:nvPr/>
        </p:nvCxnSpPr>
        <p:spPr bwMode="auto">
          <a:xfrm>
            <a:off x="5483388" y="2074825"/>
            <a:ext cx="8572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 name="Text Box 6">
            <a:extLst>
              <a:ext uri="{FF2B5EF4-FFF2-40B4-BE49-F238E27FC236}">
                <a16:creationId xmlns:a16="http://schemas.microsoft.com/office/drawing/2014/main" id="{9B089FA7-94D4-DBD4-CA35-96FDCFCB2165}"/>
              </a:ext>
            </a:extLst>
          </p:cNvPr>
          <p:cNvSpPr txBox="1">
            <a:spLocks noChangeArrowheads="1"/>
          </p:cNvSpPr>
          <p:nvPr/>
        </p:nvSpPr>
        <p:spPr bwMode="auto">
          <a:xfrm>
            <a:off x="4969038" y="1674776"/>
            <a:ext cx="51435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Link:</a:t>
            </a:r>
          </a:p>
        </p:txBody>
      </p:sp>
    </p:spTree>
    <p:extLst>
      <p:ext uri="{BB962C8B-B14F-4D97-AF65-F5344CB8AC3E}">
        <p14:creationId xmlns:p14="http://schemas.microsoft.com/office/powerpoint/2010/main" val="1220654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6C84F18B-4F33-EA48-96B7-B2C7140215CC}"/>
              </a:ext>
            </a:extLst>
          </p:cNvPr>
          <p:cNvSpPr>
            <a:spLocks noGrp="1" noChangeArrowheads="1"/>
          </p:cNvSpPr>
          <p:nvPr>
            <p:ph type="title"/>
          </p:nvPr>
        </p:nvSpPr>
        <p:spPr/>
        <p:txBody>
          <a:bodyPr/>
          <a:lstStyle/>
          <a:p>
            <a:pPr eaLnBrk="1" hangingPunct="1">
              <a:defRPr/>
            </a:pPr>
            <a:r>
              <a:rPr lang="en-US" altLang="en-US" dirty="0">
                <a:ea typeface="ＭＳ Ｐゴシック" pitchFamily="34" charset="-128"/>
              </a:rPr>
              <a:t>What happens when you insert() into a list?</a:t>
            </a:r>
          </a:p>
        </p:txBody>
      </p:sp>
      <p:sp>
        <p:nvSpPr>
          <p:cNvPr id="4" name="Text Placeholder 3">
            <a:extLst>
              <a:ext uri="{FF2B5EF4-FFF2-40B4-BE49-F238E27FC236}">
                <a16:creationId xmlns:a16="http://schemas.microsoft.com/office/drawing/2014/main" id="{9D55CF00-43F4-4D36-4F1E-83051FACF3E2}"/>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740EE281-6765-9F98-A238-828C14D165ED}"/>
              </a:ext>
            </a:extLst>
          </p:cNvPr>
          <p:cNvSpPr>
            <a:spLocks noGrp="1"/>
          </p:cNvSpPr>
          <p:nvPr>
            <p:ph type="body" sz="quarter" idx="12"/>
          </p:nvPr>
        </p:nvSpPr>
        <p:spPr/>
        <p:txBody>
          <a:bodyPr/>
          <a:lstStyle/>
          <a:p>
            <a:endParaRPr lang="en-US"/>
          </a:p>
        </p:txBody>
      </p:sp>
      <p:sp>
        <p:nvSpPr>
          <p:cNvPr id="6" name="Rectangle 3">
            <a:extLst>
              <a:ext uri="{FF2B5EF4-FFF2-40B4-BE49-F238E27FC236}">
                <a16:creationId xmlns:a16="http://schemas.microsoft.com/office/drawing/2014/main" id="{CD6BB211-3C4C-5887-37EB-DF7A387788DF}"/>
              </a:ext>
            </a:extLst>
          </p:cNvPr>
          <p:cNvSpPr>
            <a:spLocks noGrp="1" noChangeArrowheads="1"/>
          </p:cNvSpPr>
          <p:nvPr>
            <p:ph idx="1"/>
          </p:nvPr>
        </p:nvSpPr>
        <p:spPr>
          <a:xfrm>
            <a:off x="1485900" y="2234781"/>
            <a:ext cx="6172200" cy="400050"/>
          </a:xfrm>
        </p:spPr>
        <p:txBody>
          <a:bodyPr>
            <a:normAutofit lnSpcReduction="10000"/>
          </a:bodyPr>
          <a:lstStyle/>
          <a:p>
            <a:pPr eaLnBrk="1" hangingPunct="1">
              <a:lnSpc>
                <a:spcPct val="9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list&lt;int&gt;::iterator p = </a:t>
            </a:r>
            <a:r>
              <a:rPr lang="en-US" altLang="en-US" sz="1350" dirty="0" err="1">
                <a:latin typeface="Consolas" panose="020B0609020204030204" pitchFamily="49" charset="0"/>
                <a:ea typeface="ＭＳ Ｐゴシック" pitchFamily="34" charset="-128"/>
                <a:cs typeface="Consolas" panose="020B0609020204030204" pitchFamily="49" charset="0"/>
              </a:rPr>
              <a:t>v.begin</a:t>
            </a:r>
            <a:r>
              <a:rPr lang="en-US" altLang="en-US" sz="1350" dirty="0">
                <a:latin typeface="Consolas" panose="020B0609020204030204" pitchFamily="49" charset="0"/>
                <a:ea typeface="ＭＳ Ｐゴシック" pitchFamily="34" charset="-128"/>
                <a:cs typeface="Consolas" panose="020B0609020204030204" pitchFamily="49" charset="0"/>
              </a:rPr>
              <a:t>(); ++p; ++p; ++p;</a:t>
            </a:r>
          </a:p>
          <a:p>
            <a:pPr eaLnBrk="1" hangingPunct="1">
              <a:lnSpc>
                <a:spcPct val="9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list&lt;int&gt;::iterator q = p; ++q;</a:t>
            </a:r>
          </a:p>
        </p:txBody>
      </p:sp>
      <p:sp>
        <p:nvSpPr>
          <p:cNvPr id="7" name="Rectangle 4">
            <a:extLst>
              <a:ext uri="{FF2B5EF4-FFF2-40B4-BE49-F238E27FC236}">
                <a16:creationId xmlns:a16="http://schemas.microsoft.com/office/drawing/2014/main" id="{5DE434A1-2672-64AF-BA98-E230B82C167D}"/>
              </a:ext>
            </a:extLst>
          </p:cNvPr>
          <p:cNvSpPr>
            <a:spLocks noChangeArrowheads="1"/>
          </p:cNvSpPr>
          <p:nvPr/>
        </p:nvSpPr>
        <p:spPr bwMode="auto">
          <a:xfrm>
            <a:off x="1943100" y="4692231"/>
            <a:ext cx="62865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7    </a:t>
            </a:r>
          </a:p>
        </p:txBody>
      </p:sp>
      <p:sp>
        <p:nvSpPr>
          <p:cNvPr id="8" name="Rectangle 5">
            <a:extLst>
              <a:ext uri="{FF2B5EF4-FFF2-40B4-BE49-F238E27FC236}">
                <a16:creationId xmlns:a16="http://schemas.microsoft.com/office/drawing/2014/main" id="{C26C11F2-B10F-BBAF-B1BA-D82289650940}"/>
              </a:ext>
            </a:extLst>
          </p:cNvPr>
          <p:cNvSpPr>
            <a:spLocks noChangeArrowheads="1"/>
          </p:cNvSpPr>
          <p:nvPr/>
        </p:nvSpPr>
        <p:spPr bwMode="auto">
          <a:xfrm>
            <a:off x="2857500" y="5320881"/>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0</a:t>
            </a:r>
          </a:p>
        </p:txBody>
      </p:sp>
      <p:sp>
        <p:nvSpPr>
          <p:cNvPr id="9" name="Rectangle 6">
            <a:extLst>
              <a:ext uri="{FF2B5EF4-FFF2-40B4-BE49-F238E27FC236}">
                <a16:creationId xmlns:a16="http://schemas.microsoft.com/office/drawing/2014/main" id="{A7D1BD1F-BFDE-D3BA-696B-BEAA4A51B0A5}"/>
              </a:ext>
            </a:extLst>
          </p:cNvPr>
          <p:cNvSpPr>
            <a:spLocks noChangeArrowheads="1"/>
          </p:cNvSpPr>
          <p:nvPr/>
        </p:nvSpPr>
        <p:spPr bwMode="auto">
          <a:xfrm flipH="1">
            <a:off x="4171950" y="5320881"/>
            <a:ext cx="28575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2</a:t>
            </a:r>
          </a:p>
        </p:txBody>
      </p:sp>
      <p:sp>
        <p:nvSpPr>
          <p:cNvPr id="10" name="Rectangle 7">
            <a:extLst>
              <a:ext uri="{FF2B5EF4-FFF2-40B4-BE49-F238E27FC236}">
                <a16:creationId xmlns:a16="http://schemas.microsoft.com/office/drawing/2014/main" id="{7EB5CE81-377E-03C2-47BC-0351A53AA681}"/>
              </a:ext>
            </a:extLst>
          </p:cNvPr>
          <p:cNvSpPr>
            <a:spLocks noChangeArrowheads="1"/>
          </p:cNvSpPr>
          <p:nvPr/>
        </p:nvSpPr>
        <p:spPr bwMode="auto">
          <a:xfrm>
            <a:off x="3486150" y="5320881"/>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1</a:t>
            </a:r>
          </a:p>
        </p:txBody>
      </p:sp>
      <p:sp>
        <p:nvSpPr>
          <p:cNvPr id="11" name="Rectangle 8">
            <a:extLst>
              <a:ext uri="{FF2B5EF4-FFF2-40B4-BE49-F238E27FC236}">
                <a16:creationId xmlns:a16="http://schemas.microsoft.com/office/drawing/2014/main" id="{FA2C2F9E-63E4-5D1F-6A68-816E01442641}"/>
              </a:ext>
            </a:extLst>
          </p:cNvPr>
          <p:cNvSpPr>
            <a:spLocks noChangeArrowheads="1"/>
          </p:cNvSpPr>
          <p:nvPr/>
        </p:nvSpPr>
        <p:spPr bwMode="auto">
          <a:xfrm>
            <a:off x="5143500" y="5320881"/>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3</a:t>
            </a:r>
          </a:p>
        </p:txBody>
      </p:sp>
      <p:sp>
        <p:nvSpPr>
          <p:cNvPr id="12" name="Rectangle 9">
            <a:extLst>
              <a:ext uri="{FF2B5EF4-FFF2-40B4-BE49-F238E27FC236}">
                <a16:creationId xmlns:a16="http://schemas.microsoft.com/office/drawing/2014/main" id="{1CEA1724-ADC7-9F2A-ED5A-CC2C3EC4EC8C}"/>
              </a:ext>
            </a:extLst>
          </p:cNvPr>
          <p:cNvSpPr>
            <a:spLocks noChangeArrowheads="1"/>
          </p:cNvSpPr>
          <p:nvPr/>
        </p:nvSpPr>
        <p:spPr bwMode="auto">
          <a:xfrm>
            <a:off x="5886450" y="5320881"/>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4</a:t>
            </a:r>
          </a:p>
        </p:txBody>
      </p:sp>
      <p:sp>
        <p:nvSpPr>
          <p:cNvPr id="13" name="Rectangle 10">
            <a:extLst>
              <a:ext uri="{FF2B5EF4-FFF2-40B4-BE49-F238E27FC236}">
                <a16:creationId xmlns:a16="http://schemas.microsoft.com/office/drawing/2014/main" id="{0D90F265-959C-FEC4-B7E6-8DC10729AE6F}"/>
              </a:ext>
            </a:extLst>
          </p:cNvPr>
          <p:cNvSpPr>
            <a:spLocks noChangeArrowheads="1"/>
          </p:cNvSpPr>
          <p:nvPr/>
        </p:nvSpPr>
        <p:spPr bwMode="auto">
          <a:xfrm>
            <a:off x="6572250" y="5320881"/>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5</a:t>
            </a:r>
          </a:p>
        </p:txBody>
      </p:sp>
      <p:sp>
        <p:nvSpPr>
          <p:cNvPr id="14" name="Line 12">
            <a:extLst>
              <a:ext uri="{FF2B5EF4-FFF2-40B4-BE49-F238E27FC236}">
                <a16:creationId xmlns:a16="http://schemas.microsoft.com/office/drawing/2014/main" id="{F8457228-5D2E-CCD8-E6E9-8312D2C91F23}"/>
              </a:ext>
            </a:extLst>
          </p:cNvPr>
          <p:cNvSpPr>
            <a:spLocks noChangeShapeType="1"/>
          </p:cNvSpPr>
          <p:nvPr/>
        </p:nvSpPr>
        <p:spPr bwMode="auto">
          <a:xfrm>
            <a:off x="2343150" y="4806531"/>
            <a:ext cx="51435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15" name="Text Box 13">
            <a:extLst>
              <a:ext uri="{FF2B5EF4-FFF2-40B4-BE49-F238E27FC236}">
                <a16:creationId xmlns:a16="http://schemas.microsoft.com/office/drawing/2014/main" id="{BCC08FE5-663E-E8CB-1E3F-A318E2296C4C}"/>
              </a:ext>
            </a:extLst>
          </p:cNvPr>
          <p:cNvSpPr txBox="1">
            <a:spLocks noChangeArrowheads="1"/>
          </p:cNvSpPr>
          <p:nvPr/>
        </p:nvSpPr>
        <p:spPr bwMode="auto">
          <a:xfrm>
            <a:off x="1543050" y="4692232"/>
            <a:ext cx="4000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v:</a:t>
            </a:r>
          </a:p>
        </p:txBody>
      </p:sp>
      <p:sp>
        <p:nvSpPr>
          <p:cNvPr id="16" name="Rectangle 14">
            <a:extLst>
              <a:ext uri="{FF2B5EF4-FFF2-40B4-BE49-F238E27FC236}">
                <a16:creationId xmlns:a16="http://schemas.microsoft.com/office/drawing/2014/main" id="{E73651AA-BAA5-8FF3-658E-DF7F7DFFA14E}"/>
              </a:ext>
            </a:extLst>
          </p:cNvPr>
          <p:cNvSpPr>
            <a:spLocks noChangeArrowheads="1"/>
          </p:cNvSpPr>
          <p:nvPr/>
        </p:nvSpPr>
        <p:spPr bwMode="auto">
          <a:xfrm>
            <a:off x="3943350" y="4520781"/>
            <a:ext cx="4572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17" name="Line 15">
            <a:extLst>
              <a:ext uri="{FF2B5EF4-FFF2-40B4-BE49-F238E27FC236}">
                <a16:creationId xmlns:a16="http://schemas.microsoft.com/office/drawing/2014/main" id="{57B8D2F2-0FBB-9E1D-1873-06AD2E5B7364}"/>
              </a:ext>
            </a:extLst>
          </p:cNvPr>
          <p:cNvSpPr>
            <a:spLocks noChangeShapeType="1"/>
          </p:cNvSpPr>
          <p:nvPr/>
        </p:nvSpPr>
        <p:spPr bwMode="auto">
          <a:xfrm>
            <a:off x="4171950" y="4692231"/>
            <a:ext cx="62865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18" name="Rectangle 16">
            <a:extLst>
              <a:ext uri="{FF2B5EF4-FFF2-40B4-BE49-F238E27FC236}">
                <a16:creationId xmlns:a16="http://schemas.microsoft.com/office/drawing/2014/main" id="{5947E1E1-C1DB-024E-3ED2-3E9B273BF8F0}"/>
              </a:ext>
            </a:extLst>
          </p:cNvPr>
          <p:cNvSpPr>
            <a:spLocks noChangeArrowheads="1"/>
          </p:cNvSpPr>
          <p:nvPr/>
        </p:nvSpPr>
        <p:spPr bwMode="auto">
          <a:xfrm>
            <a:off x="1485900" y="4120731"/>
            <a:ext cx="617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lnSpc>
                <a:spcPct val="90000"/>
              </a:lnSpc>
              <a:buClrTx/>
              <a:buSzTx/>
              <a:buFontTx/>
              <a:buNone/>
            </a:pPr>
            <a:r>
              <a:rPr lang="en-US" altLang="en-US" sz="1350" dirty="0">
                <a:latin typeface="Consolas" panose="020B0609020204030204" pitchFamily="49" charset="0"/>
                <a:ea typeface="ＭＳ Ｐゴシック" pitchFamily="34" charset="-128"/>
                <a:cs typeface="Consolas" panose="020B0609020204030204" pitchFamily="49" charset="0"/>
              </a:rPr>
              <a:t>v = </a:t>
            </a:r>
            <a:r>
              <a:rPr lang="en-US" altLang="en-US" sz="1350" dirty="0" err="1">
                <a:latin typeface="Consolas" panose="020B0609020204030204" pitchFamily="49" charset="0"/>
                <a:ea typeface="ＭＳ Ｐゴシック" pitchFamily="34" charset="-128"/>
                <a:cs typeface="Consolas" panose="020B0609020204030204" pitchFamily="49" charset="0"/>
              </a:rPr>
              <a:t>v.insert</a:t>
            </a:r>
            <a:r>
              <a:rPr lang="en-US" altLang="en-US" sz="1350" dirty="0">
                <a:latin typeface="Consolas" panose="020B0609020204030204" pitchFamily="49" charset="0"/>
                <a:ea typeface="ＭＳ Ｐゴシック" pitchFamily="34" charset="-128"/>
                <a:cs typeface="Consolas" panose="020B0609020204030204" pitchFamily="49" charset="0"/>
              </a:rPr>
              <a:t>(p,99);	// leaves p pointing at the inserted element</a:t>
            </a:r>
          </a:p>
        </p:txBody>
      </p:sp>
      <p:sp>
        <p:nvSpPr>
          <p:cNvPr id="19" name="Text Box 17">
            <a:extLst>
              <a:ext uri="{FF2B5EF4-FFF2-40B4-BE49-F238E27FC236}">
                <a16:creationId xmlns:a16="http://schemas.microsoft.com/office/drawing/2014/main" id="{678EC033-81F2-19F4-5900-53354EBE625E}"/>
              </a:ext>
            </a:extLst>
          </p:cNvPr>
          <p:cNvSpPr txBox="1">
            <a:spLocks noChangeArrowheads="1"/>
          </p:cNvSpPr>
          <p:nvPr/>
        </p:nvSpPr>
        <p:spPr bwMode="auto">
          <a:xfrm>
            <a:off x="3600450" y="4520782"/>
            <a:ext cx="342900" cy="300082"/>
          </a:xfrm>
          <a:prstGeom prst="rect">
            <a:avLst/>
          </a:prstGeom>
          <a:noFill/>
          <a:ln>
            <a:noFill/>
          </a:ln>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dirty="0">
                <a:latin typeface="Arial" panose="020B0604020202020204" pitchFamily="34" charset="0"/>
              </a:rPr>
              <a:t>p:</a:t>
            </a:r>
          </a:p>
        </p:txBody>
      </p:sp>
      <p:cxnSp>
        <p:nvCxnSpPr>
          <p:cNvPr id="20" name="AutoShape 32">
            <a:extLst>
              <a:ext uri="{FF2B5EF4-FFF2-40B4-BE49-F238E27FC236}">
                <a16:creationId xmlns:a16="http://schemas.microsoft.com/office/drawing/2014/main" id="{32CC84B1-A606-112B-1AF6-631570C76354}"/>
              </a:ext>
            </a:extLst>
          </p:cNvPr>
          <p:cNvCxnSpPr>
            <a:cxnSpLocks noChangeShapeType="1"/>
            <a:stCxn id="8" idx="3"/>
            <a:endCxn id="10" idx="1"/>
          </p:cNvCxnSpPr>
          <p:nvPr/>
        </p:nvCxnSpPr>
        <p:spPr bwMode="auto">
          <a:xfrm>
            <a:off x="3200400" y="5463756"/>
            <a:ext cx="28575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1" name="AutoShape 33">
            <a:extLst>
              <a:ext uri="{FF2B5EF4-FFF2-40B4-BE49-F238E27FC236}">
                <a16:creationId xmlns:a16="http://schemas.microsoft.com/office/drawing/2014/main" id="{19310E63-396A-FED8-7B81-526708D6C115}"/>
              </a:ext>
            </a:extLst>
          </p:cNvPr>
          <p:cNvCxnSpPr>
            <a:cxnSpLocks noChangeShapeType="1"/>
            <a:stCxn id="10" idx="3"/>
            <a:endCxn id="9" idx="3"/>
          </p:cNvCxnSpPr>
          <p:nvPr/>
        </p:nvCxnSpPr>
        <p:spPr bwMode="auto">
          <a:xfrm>
            <a:off x="3829050" y="5463756"/>
            <a:ext cx="34290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2" name="AutoShape 34">
            <a:extLst>
              <a:ext uri="{FF2B5EF4-FFF2-40B4-BE49-F238E27FC236}">
                <a16:creationId xmlns:a16="http://schemas.microsoft.com/office/drawing/2014/main" id="{B9E59B29-B87C-BD85-496F-B6418FAE9ED8}"/>
              </a:ext>
            </a:extLst>
          </p:cNvPr>
          <p:cNvCxnSpPr>
            <a:cxnSpLocks noChangeShapeType="1"/>
            <a:stCxn id="9" idx="1"/>
            <a:endCxn id="25" idx="3"/>
          </p:cNvCxnSpPr>
          <p:nvPr/>
        </p:nvCxnSpPr>
        <p:spPr bwMode="auto">
          <a:xfrm>
            <a:off x="4457700" y="5463756"/>
            <a:ext cx="228600" cy="51435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3" name="AutoShape 35">
            <a:extLst>
              <a:ext uri="{FF2B5EF4-FFF2-40B4-BE49-F238E27FC236}">
                <a16:creationId xmlns:a16="http://schemas.microsoft.com/office/drawing/2014/main" id="{6CE51B85-B9B8-5097-AC9D-BE6B7B09EA99}"/>
              </a:ext>
            </a:extLst>
          </p:cNvPr>
          <p:cNvCxnSpPr>
            <a:cxnSpLocks noChangeShapeType="1"/>
            <a:stCxn id="11" idx="3"/>
            <a:endCxn id="12" idx="1"/>
          </p:cNvCxnSpPr>
          <p:nvPr/>
        </p:nvCxnSpPr>
        <p:spPr bwMode="auto">
          <a:xfrm>
            <a:off x="5486400" y="5463756"/>
            <a:ext cx="40005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4" name="AutoShape 36">
            <a:extLst>
              <a:ext uri="{FF2B5EF4-FFF2-40B4-BE49-F238E27FC236}">
                <a16:creationId xmlns:a16="http://schemas.microsoft.com/office/drawing/2014/main" id="{03D34E07-68B2-3BD1-F2C3-A4ECBFC3B10F}"/>
              </a:ext>
            </a:extLst>
          </p:cNvPr>
          <p:cNvCxnSpPr>
            <a:cxnSpLocks noChangeShapeType="1"/>
            <a:stCxn id="12" idx="3"/>
            <a:endCxn id="13" idx="1"/>
          </p:cNvCxnSpPr>
          <p:nvPr/>
        </p:nvCxnSpPr>
        <p:spPr bwMode="auto">
          <a:xfrm>
            <a:off x="6229350" y="5463756"/>
            <a:ext cx="34290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25" name="Rectangle 37">
            <a:extLst>
              <a:ext uri="{FF2B5EF4-FFF2-40B4-BE49-F238E27FC236}">
                <a16:creationId xmlns:a16="http://schemas.microsoft.com/office/drawing/2014/main" id="{D510E594-7401-8E73-A149-10F7F0A3EDC4}"/>
              </a:ext>
            </a:extLst>
          </p:cNvPr>
          <p:cNvSpPr>
            <a:spLocks noChangeArrowheads="1"/>
          </p:cNvSpPr>
          <p:nvPr/>
        </p:nvSpPr>
        <p:spPr bwMode="auto">
          <a:xfrm flipH="1">
            <a:off x="4686300" y="5835231"/>
            <a:ext cx="28575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99</a:t>
            </a:r>
          </a:p>
        </p:txBody>
      </p:sp>
      <p:cxnSp>
        <p:nvCxnSpPr>
          <p:cNvPr id="26" name="AutoShape 38">
            <a:extLst>
              <a:ext uri="{FF2B5EF4-FFF2-40B4-BE49-F238E27FC236}">
                <a16:creationId xmlns:a16="http://schemas.microsoft.com/office/drawing/2014/main" id="{30566D25-1DD5-75D2-30BB-B8EDA2D3B4EF}"/>
              </a:ext>
            </a:extLst>
          </p:cNvPr>
          <p:cNvCxnSpPr>
            <a:cxnSpLocks noChangeShapeType="1"/>
            <a:stCxn id="25" idx="1"/>
            <a:endCxn id="11" idx="1"/>
          </p:cNvCxnSpPr>
          <p:nvPr/>
        </p:nvCxnSpPr>
        <p:spPr bwMode="auto">
          <a:xfrm flipV="1">
            <a:off x="4972050" y="5463756"/>
            <a:ext cx="171450" cy="51435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27" name="Rectangle 40">
            <a:extLst>
              <a:ext uri="{FF2B5EF4-FFF2-40B4-BE49-F238E27FC236}">
                <a16:creationId xmlns:a16="http://schemas.microsoft.com/office/drawing/2014/main" id="{56DA5C15-0B86-2D0A-FBAE-71C5182FA59E}"/>
              </a:ext>
            </a:extLst>
          </p:cNvPr>
          <p:cNvSpPr>
            <a:spLocks noChangeArrowheads="1"/>
          </p:cNvSpPr>
          <p:nvPr/>
        </p:nvSpPr>
        <p:spPr bwMode="auto">
          <a:xfrm>
            <a:off x="2000250" y="2806281"/>
            <a:ext cx="62865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6    </a:t>
            </a:r>
          </a:p>
        </p:txBody>
      </p:sp>
      <p:sp>
        <p:nvSpPr>
          <p:cNvPr id="28" name="Rectangle 41">
            <a:extLst>
              <a:ext uri="{FF2B5EF4-FFF2-40B4-BE49-F238E27FC236}">
                <a16:creationId xmlns:a16="http://schemas.microsoft.com/office/drawing/2014/main" id="{97D6D0E4-18DE-5E0C-DDC5-2BCB9464C61D}"/>
              </a:ext>
            </a:extLst>
          </p:cNvPr>
          <p:cNvSpPr>
            <a:spLocks noChangeArrowheads="1"/>
          </p:cNvSpPr>
          <p:nvPr/>
        </p:nvSpPr>
        <p:spPr bwMode="auto">
          <a:xfrm>
            <a:off x="2914650" y="3434931"/>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0</a:t>
            </a:r>
          </a:p>
        </p:txBody>
      </p:sp>
      <p:sp>
        <p:nvSpPr>
          <p:cNvPr id="29" name="Rectangle 42">
            <a:extLst>
              <a:ext uri="{FF2B5EF4-FFF2-40B4-BE49-F238E27FC236}">
                <a16:creationId xmlns:a16="http://schemas.microsoft.com/office/drawing/2014/main" id="{12DBC765-B7D0-1717-8F88-5D1713559A95}"/>
              </a:ext>
            </a:extLst>
          </p:cNvPr>
          <p:cNvSpPr>
            <a:spLocks noChangeArrowheads="1"/>
          </p:cNvSpPr>
          <p:nvPr/>
        </p:nvSpPr>
        <p:spPr bwMode="auto">
          <a:xfrm flipH="1">
            <a:off x="4286250" y="3406356"/>
            <a:ext cx="285750" cy="3429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2</a:t>
            </a:r>
          </a:p>
        </p:txBody>
      </p:sp>
      <p:sp>
        <p:nvSpPr>
          <p:cNvPr id="30" name="Rectangle 43">
            <a:extLst>
              <a:ext uri="{FF2B5EF4-FFF2-40B4-BE49-F238E27FC236}">
                <a16:creationId xmlns:a16="http://schemas.microsoft.com/office/drawing/2014/main" id="{E300563D-F26F-F0DA-4881-F99DB40DDB8D}"/>
              </a:ext>
            </a:extLst>
          </p:cNvPr>
          <p:cNvSpPr>
            <a:spLocks noChangeArrowheads="1"/>
          </p:cNvSpPr>
          <p:nvPr/>
        </p:nvSpPr>
        <p:spPr bwMode="auto">
          <a:xfrm>
            <a:off x="3600450" y="3406356"/>
            <a:ext cx="342900" cy="3429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1</a:t>
            </a:r>
          </a:p>
        </p:txBody>
      </p:sp>
      <p:sp>
        <p:nvSpPr>
          <p:cNvPr id="31" name="Rectangle 44">
            <a:extLst>
              <a:ext uri="{FF2B5EF4-FFF2-40B4-BE49-F238E27FC236}">
                <a16:creationId xmlns:a16="http://schemas.microsoft.com/office/drawing/2014/main" id="{847560CC-A195-0154-54B1-2A06EA33879E}"/>
              </a:ext>
            </a:extLst>
          </p:cNvPr>
          <p:cNvSpPr>
            <a:spLocks noChangeArrowheads="1"/>
          </p:cNvSpPr>
          <p:nvPr/>
        </p:nvSpPr>
        <p:spPr bwMode="auto">
          <a:xfrm>
            <a:off x="5257800" y="3406356"/>
            <a:ext cx="342900" cy="3429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3</a:t>
            </a:r>
          </a:p>
        </p:txBody>
      </p:sp>
      <p:sp>
        <p:nvSpPr>
          <p:cNvPr id="32" name="Rectangle 45">
            <a:extLst>
              <a:ext uri="{FF2B5EF4-FFF2-40B4-BE49-F238E27FC236}">
                <a16:creationId xmlns:a16="http://schemas.microsoft.com/office/drawing/2014/main" id="{F82621AC-6A54-2F8D-AEF0-8FFDD1698DBE}"/>
              </a:ext>
            </a:extLst>
          </p:cNvPr>
          <p:cNvSpPr>
            <a:spLocks noChangeArrowheads="1"/>
          </p:cNvSpPr>
          <p:nvPr/>
        </p:nvSpPr>
        <p:spPr bwMode="auto">
          <a:xfrm>
            <a:off x="5943600" y="3406356"/>
            <a:ext cx="342900" cy="3429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4</a:t>
            </a:r>
          </a:p>
        </p:txBody>
      </p:sp>
      <p:sp>
        <p:nvSpPr>
          <p:cNvPr id="33" name="Rectangle 46">
            <a:extLst>
              <a:ext uri="{FF2B5EF4-FFF2-40B4-BE49-F238E27FC236}">
                <a16:creationId xmlns:a16="http://schemas.microsoft.com/office/drawing/2014/main" id="{0D703804-B857-6A1C-02D8-672D4B5FEF42}"/>
              </a:ext>
            </a:extLst>
          </p:cNvPr>
          <p:cNvSpPr>
            <a:spLocks noChangeArrowheads="1"/>
          </p:cNvSpPr>
          <p:nvPr/>
        </p:nvSpPr>
        <p:spPr bwMode="auto">
          <a:xfrm>
            <a:off x="6686550" y="3463506"/>
            <a:ext cx="342900" cy="2286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5</a:t>
            </a:r>
          </a:p>
        </p:txBody>
      </p:sp>
      <p:sp>
        <p:nvSpPr>
          <p:cNvPr id="34" name="Line 47">
            <a:extLst>
              <a:ext uri="{FF2B5EF4-FFF2-40B4-BE49-F238E27FC236}">
                <a16:creationId xmlns:a16="http://schemas.microsoft.com/office/drawing/2014/main" id="{39B3A108-1AAB-3F2B-5443-72BEAEE36D89}"/>
              </a:ext>
            </a:extLst>
          </p:cNvPr>
          <p:cNvSpPr>
            <a:spLocks noChangeShapeType="1"/>
          </p:cNvSpPr>
          <p:nvPr/>
        </p:nvSpPr>
        <p:spPr bwMode="auto">
          <a:xfrm>
            <a:off x="2400300" y="2920581"/>
            <a:ext cx="51435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35" name="Text Box 48">
            <a:extLst>
              <a:ext uri="{FF2B5EF4-FFF2-40B4-BE49-F238E27FC236}">
                <a16:creationId xmlns:a16="http://schemas.microsoft.com/office/drawing/2014/main" id="{E5231207-B746-31D9-C3D3-23D22D19F790}"/>
              </a:ext>
            </a:extLst>
          </p:cNvPr>
          <p:cNvSpPr txBox="1">
            <a:spLocks noChangeArrowheads="1"/>
          </p:cNvSpPr>
          <p:nvPr/>
        </p:nvSpPr>
        <p:spPr bwMode="auto">
          <a:xfrm>
            <a:off x="1600200" y="2806282"/>
            <a:ext cx="4000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v:</a:t>
            </a:r>
          </a:p>
        </p:txBody>
      </p:sp>
      <p:sp>
        <p:nvSpPr>
          <p:cNvPr id="36" name="Rectangle 49">
            <a:extLst>
              <a:ext uri="{FF2B5EF4-FFF2-40B4-BE49-F238E27FC236}">
                <a16:creationId xmlns:a16="http://schemas.microsoft.com/office/drawing/2014/main" id="{A8758C07-2547-B251-D704-8A547F60DBF2}"/>
              </a:ext>
            </a:extLst>
          </p:cNvPr>
          <p:cNvSpPr>
            <a:spLocks noChangeArrowheads="1"/>
          </p:cNvSpPr>
          <p:nvPr/>
        </p:nvSpPr>
        <p:spPr bwMode="auto">
          <a:xfrm>
            <a:off x="4000500" y="2863431"/>
            <a:ext cx="4572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37" name="Line 50">
            <a:extLst>
              <a:ext uri="{FF2B5EF4-FFF2-40B4-BE49-F238E27FC236}">
                <a16:creationId xmlns:a16="http://schemas.microsoft.com/office/drawing/2014/main" id="{83BC3A0B-3D8F-BC4F-C41F-9282492CFBC1}"/>
              </a:ext>
            </a:extLst>
          </p:cNvPr>
          <p:cNvSpPr>
            <a:spLocks noChangeShapeType="1"/>
          </p:cNvSpPr>
          <p:nvPr/>
        </p:nvSpPr>
        <p:spPr bwMode="auto">
          <a:xfrm>
            <a:off x="4171950" y="2977731"/>
            <a:ext cx="1257300" cy="400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38" name="Text Box 51">
            <a:extLst>
              <a:ext uri="{FF2B5EF4-FFF2-40B4-BE49-F238E27FC236}">
                <a16:creationId xmlns:a16="http://schemas.microsoft.com/office/drawing/2014/main" id="{A3E4C20E-4016-D659-DC87-B20B6AA8F70E}"/>
              </a:ext>
            </a:extLst>
          </p:cNvPr>
          <p:cNvSpPr txBox="1">
            <a:spLocks noChangeArrowheads="1"/>
          </p:cNvSpPr>
          <p:nvPr/>
        </p:nvSpPr>
        <p:spPr bwMode="auto">
          <a:xfrm>
            <a:off x="3657600" y="2863432"/>
            <a:ext cx="342900" cy="300082"/>
          </a:xfrm>
          <a:prstGeom prst="rect">
            <a:avLst/>
          </a:prstGeom>
          <a:noFill/>
          <a:ln>
            <a:noFill/>
          </a:ln>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p:</a:t>
            </a:r>
          </a:p>
        </p:txBody>
      </p:sp>
      <p:cxnSp>
        <p:nvCxnSpPr>
          <p:cNvPr id="39" name="AutoShape 52">
            <a:extLst>
              <a:ext uri="{FF2B5EF4-FFF2-40B4-BE49-F238E27FC236}">
                <a16:creationId xmlns:a16="http://schemas.microsoft.com/office/drawing/2014/main" id="{B3C74D54-F5AC-7A1C-4CBE-97A04154528B}"/>
              </a:ext>
            </a:extLst>
          </p:cNvPr>
          <p:cNvCxnSpPr>
            <a:cxnSpLocks noChangeShapeType="1"/>
            <a:stCxn id="28" idx="3"/>
            <a:endCxn id="30" idx="1"/>
          </p:cNvCxnSpPr>
          <p:nvPr/>
        </p:nvCxnSpPr>
        <p:spPr bwMode="auto">
          <a:xfrm>
            <a:off x="3257550" y="3577806"/>
            <a:ext cx="34290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40" name="AutoShape 53">
            <a:extLst>
              <a:ext uri="{FF2B5EF4-FFF2-40B4-BE49-F238E27FC236}">
                <a16:creationId xmlns:a16="http://schemas.microsoft.com/office/drawing/2014/main" id="{FEE53813-72E2-D512-8393-83913A85DE2F}"/>
              </a:ext>
            </a:extLst>
          </p:cNvPr>
          <p:cNvCxnSpPr>
            <a:cxnSpLocks noChangeShapeType="1"/>
            <a:stCxn id="30" idx="3"/>
            <a:endCxn id="29" idx="3"/>
          </p:cNvCxnSpPr>
          <p:nvPr/>
        </p:nvCxnSpPr>
        <p:spPr bwMode="auto">
          <a:xfrm>
            <a:off x="3943350" y="3577806"/>
            <a:ext cx="34290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42" name="AutoShape 55">
            <a:extLst>
              <a:ext uri="{FF2B5EF4-FFF2-40B4-BE49-F238E27FC236}">
                <a16:creationId xmlns:a16="http://schemas.microsoft.com/office/drawing/2014/main" id="{832FC7AA-E1EA-FE53-10C9-04361C0C1989}"/>
              </a:ext>
            </a:extLst>
          </p:cNvPr>
          <p:cNvCxnSpPr>
            <a:cxnSpLocks noChangeShapeType="1"/>
            <a:stCxn id="31" idx="3"/>
            <a:endCxn id="32" idx="1"/>
          </p:cNvCxnSpPr>
          <p:nvPr/>
        </p:nvCxnSpPr>
        <p:spPr bwMode="auto">
          <a:xfrm>
            <a:off x="5600700" y="3577806"/>
            <a:ext cx="34290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43" name="AutoShape 56">
            <a:extLst>
              <a:ext uri="{FF2B5EF4-FFF2-40B4-BE49-F238E27FC236}">
                <a16:creationId xmlns:a16="http://schemas.microsoft.com/office/drawing/2014/main" id="{A72FF8E0-2380-A667-27BD-53BD7BB553F7}"/>
              </a:ext>
            </a:extLst>
          </p:cNvPr>
          <p:cNvCxnSpPr>
            <a:cxnSpLocks noChangeShapeType="1"/>
            <a:stCxn id="32" idx="3"/>
            <a:endCxn id="33" idx="1"/>
          </p:cNvCxnSpPr>
          <p:nvPr/>
        </p:nvCxnSpPr>
        <p:spPr bwMode="auto">
          <a:xfrm>
            <a:off x="6286500" y="3577806"/>
            <a:ext cx="40005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44" name="AutoShape 58">
            <a:extLst>
              <a:ext uri="{FF2B5EF4-FFF2-40B4-BE49-F238E27FC236}">
                <a16:creationId xmlns:a16="http://schemas.microsoft.com/office/drawing/2014/main" id="{69813BC9-DAF0-B20A-F3EF-AF3433273247}"/>
              </a:ext>
            </a:extLst>
          </p:cNvPr>
          <p:cNvCxnSpPr>
            <a:cxnSpLocks noChangeShapeType="1"/>
            <a:stCxn id="29" idx="1"/>
            <a:endCxn id="31" idx="1"/>
          </p:cNvCxnSpPr>
          <p:nvPr/>
        </p:nvCxnSpPr>
        <p:spPr bwMode="auto">
          <a:xfrm>
            <a:off x="4572000" y="3577806"/>
            <a:ext cx="68580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45" name="Rectangle 49">
            <a:extLst>
              <a:ext uri="{FF2B5EF4-FFF2-40B4-BE49-F238E27FC236}">
                <a16:creationId xmlns:a16="http://schemas.microsoft.com/office/drawing/2014/main" id="{A1424357-F2DA-6122-E593-4B2E1AA06037}"/>
              </a:ext>
            </a:extLst>
          </p:cNvPr>
          <p:cNvSpPr>
            <a:spLocks noChangeArrowheads="1"/>
          </p:cNvSpPr>
          <p:nvPr/>
        </p:nvSpPr>
        <p:spPr bwMode="auto">
          <a:xfrm>
            <a:off x="5486400" y="2806281"/>
            <a:ext cx="4572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46" name="Text Box 51">
            <a:extLst>
              <a:ext uri="{FF2B5EF4-FFF2-40B4-BE49-F238E27FC236}">
                <a16:creationId xmlns:a16="http://schemas.microsoft.com/office/drawing/2014/main" id="{EB2FC0C5-7979-4AA5-8B76-7F42A17AD770}"/>
              </a:ext>
            </a:extLst>
          </p:cNvPr>
          <p:cNvSpPr txBox="1">
            <a:spLocks noChangeArrowheads="1"/>
          </p:cNvSpPr>
          <p:nvPr/>
        </p:nvSpPr>
        <p:spPr bwMode="auto">
          <a:xfrm>
            <a:off x="5143500" y="2806282"/>
            <a:ext cx="342900" cy="300082"/>
          </a:xfrm>
          <a:prstGeom prst="rect">
            <a:avLst/>
          </a:prstGeom>
          <a:noFill/>
          <a:ln>
            <a:noFill/>
          </a:ln>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dirty="0">
                <a:latin typeface="Arial" panose="020B0604020202020204" pitchFamily="34" charset="0"/>
              </a:rPr>
              <a:t>q:</a:t>
            </a:r>
          </a:p>
        </p:txBody>
      </p:sp>
      <p:sp>
        <p:nvSpPr>
          <p:cNvPr id="47" name="Line 50">
            <a:extLst>
              <a:ext uri="{FF2B5EF4-FFF2-40B4-BE49-F238E27FC236}">
                <a16:creationId xmlns:a16="http://schemas.microsoft.com/office/drawing/2014/main" id="{DDF6A34A-8E63-0B57-9F37-3EAD6C02D467}"/>
              </a:ext>
            </a:extLst>
          </p:cNvPr>
          <p:cNvSpPr>
            <a:spLocks noChangeShapeType="1"/>
          </p:cNvSpPr>
          <p:nvPr/>
        </p:nvSpPr>
        <p:spPr bwMode="auto">
          <a:xfrm>
            <a:off x="5715000" y="2977731"/>
            <a:ext cx="400050" cy="400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48" name="Rectangle 49">
            <a:extLst>
              <a:ext uri="{FF2B5EF4-FFF2-40B4-BE49-F238E27FC236}">
                <a16:creationId xmlns:a16="http://schemas.microsoft.com/office/drawing/2014/main" id="{029CC6C4-0614-1760-8A4D-24D7DF72C4E3}"/>
              </a:ext>
            </a:extLst>
          </p:cNvPr>
          <p:cNvSpPr>
            <a:spLocks noChangeArrowheads="1"/>
          </p:cNvSpPr>
          <p:nvPr/>
        </p:nvSpPr>
        <p:spPr bwMode="auto">
          <a:xfrm>
            <a:off x="5314950" y="4520781"/>
            <a:ext cx="4572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50" name="Text Box 51">
            <a:extLst>
              <a:ext uri="{FF2B5EF4-FFF2-40B4-BE49-F238E27FC236}">
                <a16:creationId xmlns:a16="http://schemas.microsoft.com/office/drawing/2014/main" id="{2ABC5FF4-4CDD-CA65-61D0-10F6C08EA4D7}"/>
              </a:ext>
            </a:extLst>
          </p:cNvPr>
          <p:cNvSpPr txBox="1">
            <a:spLocks noChangeArrowheads="1"/>
          </p:cNvSpPr>
          <p:nvPr/>
        </p:nvSpPr>
        <p:spPr bwMode="auto">
          <a:xfrm>
            <a:off x="4972050" y="4520782"/>
            <a:ext cx="342900" cy="300082"/>
          </a:xfrm>
          <a:prstGeom prst="rect">
            <a:avLst/>
          </a:prstGeom>
          <a:noFill/>
          <a:ln>
            <a:noFill/>
          </a:ln>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dirty="0">
                <a:latin typeface="Arial" panose="020B0604020202020204" pitchFamily="34" charset="0"/>
              </a:rPr>
              <a:t>q:</a:t>
            </a:r>
          </a:p>
        </p:txBody>
      </p:sp>
      <p:sp>
        <p:nvSpPr>
          <p:cNvPr id="51" name="Line 50">
            <a:extLst>
              <a:ext uri="{FF2B5EF4-FFF2-40B4-BE49-F238E27FC236}">
                <a16:creationId xmlns:a16="http://schemas.microsoft.com/office/drawing/2014/main" id="{E0196E3A-93B2-3837-682D-EC46A3805BF8}"/>
              </a:ext>
            </a:extLst>
          </p:cNvPr>
          <p:cNvSpPr>
            <a:spLocks noChangeShapeType="1"/>
          </p:cNvSpPr>
          <p:nvPr/>
        </p:nvSpPr>
        <p:spPr bwMode="auto">
          <a:xfrm>
            <a:off x="5543550" y="4692231"/>
            <a:ext cx="514350" cy="6286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52" name="Rectangle 16">
            <a:extLst>
              <a:ext uri="{FF2B5EF4-FFF2-40B4-BE49-F238E27FC236}">
                <a16:creationId xmlns:a16="http://schemas.microsoft.com/office/drawing/2014/main" id="{0985D4FF-FBE1-9725-C718-72AEFA65DFA1}"/>
              </a:ext>
            </a:extLst>
          </p:cNvPr>
          <p:cNvSpPr>
            <a:spLocks noChangeArrowheads="1"/>
          </p:cNvSpPr>
          <p:nvPr/>
        </p:nvSpPr>
        <p:spPr bwMode="auto">
          <a:xfrm>
            <a:off x="1371600" y="5778081"/>
            <a:ext cx="617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lnSpc>
                <a:spcPct val="90000"/>
              </a:lnSpc>
              <a:buClrTx/>
              <a:buSzTx/>
              <a:buFont typeface="Wingdings" pitchFamily="2" charset="2"/>
              <a:buChar char="§"/>
            </a:pPr>
            <a:r>
              <a:rPr lang="en-US" altLang="en-US" sz="1400" dirty="0">
                <a:latin typeface="+mn-lt"/>
              </a:rPr>
              <a:t>Note: q is unaffected</a:t>
            </a:r>
          </a:p>
          <a:p>
            <a:pPr eaLnBrk="1" hangingPunct="1">
              <a:lnSpc>
                <a:spcPct val="90000"/>
              </a:lnSpc>
              <a:buClrTx/>
              <a:buSzTx/>
              <a:buFont typeface="Wingdings" pitchFamily="2" charset="2"/>
              <a:buChar char="§"/>
            </a:pPr>
            <a:r>
              <a:rPr lang="en-US" altLang="en-US" sz="1400" dirty="0">
                <a:latin typeface="+mn-lt"/>
              </a:rPr>
              <a:t>Note: No elements moved around</a:t>
            </a:r>
          </a:p>
        </p:txBody>
      </p:sp>
    </p:spTree>
    <p:extLst>
      <p:ext uri="{BB962C8B-B14F-4D97-AF65-F5344CB8AC3E}">
        <p14:creationId xmlns:p14="http://schemas.microsoft.com/office/powerpoint/2010/main" val="1916686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53D3CD4-F24F-6046-AA3E-B132A4C873AA}"/>
              </a:ext>
            </a:extLst>
          </p:cNvPr>
          <p:cNvSpPr>
            <a:spLocks noGrp="1" noChangeArrowheads="1"/>
          </p:cNvSpPr>
          <p:nvPr>
            <p:ph type="title"/>
          </p:nvPr>
        </p:nvSpPr>
        <p:spPr/>
        <p:txBody>
          <a:bodyPr/>
          <a:lstStyle/>
          <a:p>
            <a:pPr eaLnBrk="1" hangingPunct="1">
              <a:defRPr/>
            </a:pPr>
            <a:r>
              <a:rPr lang="en-US" altLang="en-US" dirty="0">
                <a:ea typeface="ＭＳ Ｐゴシック" pitchFamily="34" charset="-128"/>
              </a:rPr>
              <a:t>What happens when you erase() from a list?</a:t>
            </a:r>
          </a:p>
        </p:txBody>
      </p:sp>
      <p:sp>
        <p:nvSpPr>
          <p:cNvPr id="6" name="Text Placeholder 5">
            <a:extLst>
              <a:ext uri="{FF2B5EF4-FFF2-40B4-BE49-F238E27FC236}">
                <a16:creationId xmlns:a16="http://schemas.microsoft.com/office/drawing/2014/main" id="{E1DB6287-A513-73E2-9F63-3459F616557C}"/>
              </a:ext>
            </a:extLst>
          </p:cNvPr>
          <p:cNvSpPr>
            <a:spLocks noGrp="1"/>
          </p:cNvSpPr>
          <p:nvPr>
            <p:ph type="body" sz="quarter" idx="10"/>
          </p:nvPr>
        </p:nvSpPr>
        <p:spPr/>
        <p:txBody>
          <a:bodyPr/>
          <a:lstStyle/>
          <a:p>
            <a:endParaRPr lang="en-US"/>
          </a:p>
        </p:txBody>
      </p:sp>
      <p:sp>
        <p:nvSpPr>
          <p:cNvPr id="7" name="Text Placeholder 6">
            <a:extLst>
              <a:ext uri="{FF2B5EF4-FFF2-40B4-BE49-F238E27FC236}">
                <a16:creationId xmlns:a16="http://schemas.microsoft.com/office/drawing/2014/main" id="{B59300CE-84B9-F1F6-4C07-EF73413A5EBF}"/>
              </a:ext>
            </a:extLst>
          </p:cNvPr>
          <p:cNvSpPr>
            <a:spLocks noGrp="1"/>
          </p:cNvSpPr>
          <p:nvPr>
            <p:ph type="body" sz="quarter" idx="12"/>
          </p:nvPr>
        </p:nvSpPr>
        <p:spPr/>
        <p:txBody>
          <a:bodyPr/>
          <a:lstStyle/>
          <a:p>
            <a:endParaRPr lang="en-US"/>
          </a:p>
        </p:txBody>
      </p:sp>
      <p:sp>
        <p:nvSpPr>
          <p:cNvPr id="8" name="Rectangle 4">
            <a:extLst>
              <a:ext uri="{FF2B5EF4-FFF2-40B4-BE49-F238E27FC236}">
                <a16:creationId xmlns:a16="http://schemas.microsoft.com/office/drawing/2014/main" id="{E5DF444F-FD70-4412-AEF0-5094FAB99B62}"/>
              </a:ext>
            </a:extLst>
          </p:cNvPr>
          <p:cNvSpPr>
            <a:spLocks noChangeArrowheads="1"/>
          </p:cNvSpPr>
          <p:nvPr/>
        </p:nvSpPr>
        <p:spPr bwMode="auto">
          <a:xfrm>
            <a:off x="2010007" y="2518031"/>
            <a:ext cx="62865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7    </a:t>
            </a:r>
          </a:p>
        </p:txBody>
      </p:sp>
      <p:sp>
        <p:nvSpPr>
          <p:cNvPr id="9" name="Rectangle 5">
            <a:extLst>
              <a:ext uri="{FF2B5EF4-FFF2-40B4-BE49-F238E27FC236}">
                <a16:creationId xmlns:a16="http://schemas.microsoft.com/office/drawing/2014/main" id="{A98BAD35-0634-E04A-37FA-D36FD1D91ADE}"/>
              </a:ext>
            </a:extLst>
          </p:cNvPr>
          <p:cNvSpPr>
            <a:spLocks noChangeArrowheads="1"/>
          </p:cNvSpPr>
          <p:nvPr/>
        </p:nvSpPr>
        <p:spPr bwMode="auto">
          <a:xfrm>
            <a:off x="2924407" y="3146681"/>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0</a:t>
            </a:r>
          </a:p>
        </p:txBody>
      </p:sp>
      <p:sp>
        <p:nvSpPr>
          <p:cNvPr id="10" name="Rectangle 6">
            <a:extLst>
              <a:ext uri="{FF2B5EF4-FFF2-40B4-BE49-F238E27FC236}">
                <a16:creationId xmlns:a16="http://schemas.microsoft.com/office/drawing/2014/main" id="{8CDAF4B2-8D4C-233C-6AB6-ED936367CE9D}"/>
              </a:ext>
            </a:extLst>
          </p:cNvPr>
          <p:cNvSpPr>
            <a:spLocks noChangeArrowheads="1"/>
          </p:cNvSpPr>
          <p:nvPr/>
        </p:nvSpPr>
        <p:spPr bwMode="auto">
          <a:xfrm flipH="1">
            <a:off x="4238857" y="3146681"/>
            <a:ext cx="28575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2</a:t>
            </a:r>
          </a:p>
        </p:txBody>
      </p:sp>
      <p:sp>
        <p:nvSpPr>
          <p:cNvPr id="11" name="Rectangle 7">
            <a:extLst>
              <a:ext uri="{FF2B5EF4-FFF2-40B4-BE49-F238E27FC236}">
                <a16:creationId xmlns:a16="http://schemas.microsoft.com/office/drawing/2014/main" id="{E3FEDC50-7C3F-2452-9D0A-AAD156C743CF}"/>
              </a:ext>
            </a:extLst>
          </p:cNvPr>
          <p:cNvSpPr>
            <a:spLocks noChangeArrowheads="1"/>
          </p:cNvSpPr>
          <p:nvPr/>
        </p:nvSpPr>
        <p:spPr bwMode="auto">
          <a:xfrm>
            <a:off x="3553057" y="3146681"/>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1</a:t>
            </a:r>
          </a:p>
        </p:txBody>
      </p:sp>
      <p:sp>
        <p:nvSpPr>
          <p:cNvPr id="12" name="Rectangle 8">
            <a:extLst>
              <a:ext uri="{FF2B5EF4-FFF2-40B4-BE49-F238E27FC236}">
                <a16:creationId xmlns:a16="http://schemas.microsoft.com/office/drawing/2014/main" id="{29FD673D-9D13-FA50-8DC2-B5D8B0324AAC}"/>
              </a:ext>
            </a:extLst>
          </p:cNvPr>
          <p:cNvSpPr>
            <a:spLocks noChangeArrowheads="1"/>
          </p:cNvSpPr>
          <p:nvPr/>
        </p:nvSpPr>
        <p:spPr bwMode="auto">
          <a:xfrm>
            <a:off x="5210407" y="3146681"/>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3</a:t>
            </a:r>
          </a:p>
        </p:txBody>
      </p:sp>
      <p:sp>
        <p:nvSpPr>
          <p:cNvPr id="13" name="Rectangle 9">
            <a:extLst>
              <a:ext uri="{FF2B5EF4-FFF2-40B4-BE49-F238E27FC236}">
                <a16:creationId xmlns:a16="http://schemas.microsoft.com/office/drawing/2014/main" id="{6A2F9BFF-A94C-8ACE-5E9E-45943BB1C35D}"/>
              </a:ext>
            </a:extLst>
          </p:cNvPr>
          <p:cNvSpPr>
            <a:spLocks noChangeArrowheads="1"/>
          </p:cNvSpPr>
          <p:nvPr/>
        </p:nvSpPr>
        <p:spPr bwMode="auto">
          <a:xfrm>
            <a:off x="5953357" y="3146681"/>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4</a:t>
            </a:r>
          </a:p>
        </p:txBody>
      </p:sp>
      <p:sp>
        <p:nvSpPr>
          <p:cNvPr id="14" name="Rectangle 10">
            <a:extLst>
              <a:ext uri="{FF2B5EF4-FFF2-40B4-BE49-F238E27FC236}">
                <a16:creationId xmlns:a16="http://schemas.microsoft.com/office/drawing/2014/main" id="{0C5A8A0C-1A92-A7B9-7E06-F8279175A3DE}"/>
              </a:ext>
            </a:extLst>
          </p:cNvPr>
          <p:cNvSpPr>
            <a:spLocks noChangeArrowheads="1"/>
          </p:cNvSpPr>
          <p:nvPr/>
        </p:nvSpPr>
        <p:spPr bwMode="auto">
          <a:xfrm>
            <a:off x="6639157" y="3146681"/>
            <a:ext cx="3429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5</a:t>
            </a:r>
          </a:p>
        </p:txBody>
      </p:sp>
      <p:sp>
        <p:nvSpPr>
          <p:cNvPr id="15" name="Line 11">
            <a:extLst>
              <a:ext uri="{FF2B5EF4-FFF2-40B4-BE49-F238E27FC236}">
                <a16:creationId xmlns:a16="http://schemas.microsoft.com/office/drawing/2014/main" id="{C77299F0-D370-DEBC-9606-1D26AA160FCD}"/>
              </a:ext>
            </a:extLst>
          </p:cNvPr>
          <p:cNvSpPr>
            <a:spLocks noChangeShapeType="1"/>
          </p:cNvSpPr>
          <p:nvPr/>
        </p:nvSpPr>
        <p:spPr bwMode="auto">
          <a:xfrm>
            <a:off x="2410057" y="2632331"/>
            <a:ext cx="51435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16" name="Text Box 12">
            <a:extLst>
              <a:ext uri="{FF2B5EF4-FFF2-40B4-BE49-F238E27FC236}">
                <a16:creationId xmlns:a16="http://schemas.microsoft.com/office/drawing/2014/main" id="{0C42F9A2-AE3C-DF5E-2C23-181E6F7E8658}"/>
              </a:ext>
            </a:extLst>
          </p:cNvPr>
          <p:cNvSpPr txBox="1">
            <a:spLocks noChangeArrowheads="1"/>
          </p:cNvSpPr>
          <p:nvPr/>
        </p:nvSpPr>
        <p:spPr bwMode="auto">
          <a:xfrm>
            <a:off x="1609957" y="2518032"/>
            <a:ext cx="4000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v:</a:t>
            </a:r>
          </a:p>
        </p:txBody>
      </p:sp>
      <p:sp>
        <p:nvSpPr>
          <p:cNvPr id="17" name="Rectangle 13">
            <a:extLst>
              <a:ext uri="{FF2B5EF4-FFF2-40B4-BE49-F238E27FC236}">
                <a16:creationId xmlns:a16="http://schemas.microsoft.com/office/drawing/2014/main" id="{54D57F4C-8B1F-3A3F-37C4-605316A8D4B3}"/>
              </a:ext>
            </a:extLst>
          </p:cNvPr>
          <p:cNvSpPr>
            <a:spLocks noChangeArrowheads="1"/>
          </p:cNvSpPr>
          <p:nvPr/>
        </p:nvSpPr>
        <p:spPr bwMode="auto">
          <a:xfrm>
            <a:off x="4010257" y="2346581"/>
            <a:ext cx="4572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18" name="Line 14">
            <a:extLst>
              <a:ext uri="{FF2B5EF4-FFF2-40B4-BE49-F238E27FC236}">
                <a16:creationId xmlns:a16="http://schemas.microsoft.com/office/drawing/2014/main" id="{9655AA93-44B7-0783-0AD1-BA20445228B4}"/>
              </a:ext>
            </a:extLst>
          </p:cNvPr>
          <p:cNvSpPr>
            <a:spLocks noChangeShapeType="1"/>
          </p:cNvSpPr>
          <p:nvPr/>
        </p:nvSpPr>
        <p:spPr bwMode="auto">
          <a:xfrm>
            <a:off x="4238857" y="2518031"/>
            <a:ext cx="62865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19" name="Rectangle 15">
            <a:extLst>
              <a:ext uri="{FF2B5EF4-FFF2-40B4-BE49-F238E27FC236}">
                <a16:creationId xmlns:a16="http://schemas.microsoft.com/office/drawing/2014/main" id="{34204F88-1F12-9970-D26E-79A09013CC95}"/>
              </a:ext>
            </a:extLst>
          </p:cNvPr>
          <p:cNvSpPr>
            <a:spLocks noChangeArrowheads="1"/>
          </p:cNvSpPr>
          <p:nvPr/>
        </p:nvSpPr>
        <p:spPr bwMode="auto">
          <a:xfrm>
            <a:off x="1895706" y="4061081"/>
            <a:ext cx="738492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lnSpc>
                <a:spcPct val="90000"/>
              </a:lnSpc>
              <a:buClrTx/>
              <a:buSzTx/>
              <a:buFontTx/>
              <a:buNone/>
            </a:pPr>
            <a:r>
              <a:rPr lang="en-US" altLang="en-US" sz="1350" b="1" dirty="0">
                <a:latin typeface="Consolas" panose="020B0609020204030204" pitchFamily="49" charset="0"/>
                <a:ea typeface="ＭＳ Ｐゴシック" pitchFamily="34" charset="-128"/>
                <a:cs typeface="Consolas" panose="020B0609020204030204" pitchFamily="49" charset="0"/>
              </a:rPr>
              <a:t>p = </a:t>
            </a:r>
            <a:r>
              <a:rPr lang="en-US" altLang="en-US" sz="1350" b="1" dirty="0" err="1">
                <a:latin typeface="Consolas" panose="020B0609020204030204" pitchFamily="49" charset="0"/>
                <a:ea typeface="ＭＳ Ｐゴシック" pitchFamily="34" charset="-128"/>
                <a:cs typeface="Consolas" panose="020B0609020204030204" pitchFamily="49" charset="0"/>
              </a:rPr>
              <a:t>v.erase</a:t>
            </a:r>
            <a:r>
              <a:rPr lang="en-US" altLang="en-US" sz="1350" b="1" dirty="0">
                <a:latin typeface="Consolas" panose="020B0609020204030204" pitchFamily="49" charset="0"/>
                <a:ea typeface="ＭＳ Ｐゴシック" pitchFamily="34" charset="-128"/>
                <a:cs typeface="Consolas" panose="020B0609020204030204" pitchFamily="49" charset="0"/>
              </a:rPr>
              <a:t>(p);	</a:t>
            </a:r>
            <a:r>
              <a:rPr lang="en-US" altLang="en-US" sz="1350" dirty="0">
                <a:latin typeface="Consolas" panose="020B0609020204030204" pitchFamily="49" charset="0"/>
                <a:ea typeface="ＭＳ Ｐゴシック" pitchFamily="34" charset="-128"/>
                <a:cs typeface="Consolas" panose="020B0609020204030204" pitchFamily="49" charset="0"/>
              </a:rPr>
              <a:t>// leaves p pointing at the element after the erased one</a:t>
            </a:r>
          </a:p>
        </p:txBody>
      </p:sp>
      <p:sp>
        <p:nvSpPr>
          <p:cNvPr id="20" name="Text Box 16">
            <a:extLst>
              <a:ext uri="{FF2B5EF4-FFF2-40B4-BE49-F238E27FC236}">
                <a16:creationId xmlns:a16="http://schemas.microsoft.com/office/drawing/2014/main" id="{817784B6-4EA3-E5A8-CBC5-519EFE89ACFD}"/>
              </a:ext>
            </a:extLst>
          </p:cNvPr>
          <p:cNvSpPr txBox="1">
            <a:spLocks noChangeArrowheads="1"/>
          </p:cNvSpPr>
          <p:nvPr/>
        </p:nvSpPr>
        <p:spPr bwMode="auto">
          <a:xfrm>
            <a:off x="3667357" y="2346582"/>
            <a:ext cx="342900" cy="300082"/>
          </a:xfrm>
          <a:prstGeom prst="rect">
            <a:avLst/>
          </a:prstGeom>
          <a:noFill/>
          <a:ln>
            <a:noFill/>
          </a:ln>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dirty="0">
                <a:latin typeface="Arial" panose="020B0604020202020204" pitchFamily="34" charset="0"/>
              </a:rPr>
              <a:t>p:</a:t>
            </a:r>
          </a:p>
        </p:txBody>
      </p:sp>
      <p:cxnSp>
        <p:nvCxnSpPr>
          <p:cNvPr id="21" name="AutoShape 17">
            <a:extLst>
              <a:ext uri="{FF2B5EF4-FFF2-40B4-BE49-F238E27FC236}">
                <a16:creationId xmlns:a16="http://schemas.microsoft.com/office/drawing/2014/main" id="{B24CE567-C513-A3F5-ACFD-A81E2524A8DC}"/>
              </a:ext>
            </a:extLst>
          </p:cNvPr>
          <p:cNvCxnSpPr>
            <a:cxnSpLocks noChangeShapeType="1"/>
            <a:stCxn id="9" idx="3"/>
            <a:endCxn id="11" idx="1"/>
          </p:cNvCxnSpPr>
          <p:nvPr/>
        </p:nvCxnSpPr>
        <p:spPr bwMode="auto">
          <a:xfrm>
            <a:off x="3267307" y="3289556"/>
            <a:ext cx="28575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2" name="AutoShape 18">
            <a:extLst>
              <a:ext uri="{FF2B5EF4-FFF2-40B4-BE49-F238E27FC236}">
                <a16:creationId xmlns:a16="http://schemas.microsoft.com/office/drawing/2014/main" id="{7030ED62-2423-D84C-1500-80A1E2B479F7}"/>
              </a:ext>
            </a:extLst>
          </p:cNvPr>
          <p:cNvCxnSpPr>
            <a:cxnSpLocks noChangeShapeType="1"/>
            <a:stCxn id="11" idx="3"/>
            <a:endCxn id="10" idx="3"/>
          </p:cNvCxnSpPr>
          <p:nvPr/>
        </p:nvCxnSpPr>
        <p:spPr bwMode="auto">
          <a:xfrm>
            <a:off x="3895957" y="3289556"/>
            <a:ext cx="34290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3" name="AutoShape 19">
            <a:extLst>
              <a:ext uri="{FF2B5EF4-FFF2-40B4-BE49-F238E27FC236}">
                <a16:creationId xmlns:a16="http://schemas.microsoft.com/office/drawing/2014/main" id="{C03D4269-6D4E-39AD-BAAE-12F61902F30E}"/>
              </a:ext>
            </a:extLst>
          </p:cNvPr>
          <p:cNvCxnSpPr>
            <a:cxnSpLocks noChangeShapeType="1"/>
            <a:stCxn id="10" idx="1"/>
            <a:endCxn id="26" idx="3"/>
          </p:cNvCxnSpPr>
          <p:nvPr/>
        </p:nvCxnSpPr>
        <p:spPr bwMode="auto">
          <a:xfrm>
            <a:off x="4524607" y="3289556"/>
            <a:ext cx="228600" cy="51435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4" name="AutoShape 20">
            <a:extLst>
              <a:ext uri="{FF2B5EF4-FFF2-40B4-BE49-F238E27FC236}">
                <a16:creationId xmlns:a16="http://schemas.microsoft.com/office/drawing/2014/main" id="{34E15313-9982-936F-6B92-9F4B147E82AD}"/>
              </a:ext>
            </a:extLst>
          </p:cNvPr>
          <p:cNvCxnSpPr>
            <a:cxnSpLocks noChangeShapeType="1"/>
            <a:stCxn id="12" idx="3"/>
            <a:endCxn id="13" idx="1"/>
          </p:cNvCxnSpPr>
          <p:nvPr/>
        </p:nvCxnSpPr>
        <p:spPr bwMode="auto">
          <a:xfrm>
            <a:off x="5553307" y="3289556"/>
            <a:ext cx="40005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5" name="AutoShape 21">
            <a:extLst>
              <a:ext uri="{FF2B5EF4-FFF2-40B4-BE49-F238E27FC236}">
                <a16:creationId xmlns:a16="http://schemas.microsoft.com/office/drawing/2014/main" id="{C3AF4B57-F396-FA7B-1B4D-8373CF81D611}"/>
              </a:ext>
            </a:extLst>
          </p:cNvPr>
          <p:cNvCxnSpPr>
            <a:cxnSpLocks noChangeShapeType="1"/>
            <a:stCxn id="13" idx="3"/>
            <a:endCxn id="14" idx="1"/>
          </p:cNvCxnSpPr>
          <p:nvPr/>
        </p:nvCxnSpPr>
        <p:spPr bwMode="auto">
          <a:xfrm>
            <a:off x="6296257" y="3289556"/>
            <a:ext cx="34290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26" name="Rectangle 22">
            <a:extLst>
              <a:ext uri="{FF2B5EF4-FFF2-40B4-BE49-F238E27FC236}">
                <a16:creationId xmlns:a16="http://schemas.microsoft.com/office/drawing/2014/main" id="{F41C433E-EFA5-266B-F7DB-F292A8B689DC}"/>
              </a:ext>
            </a:extLst>
          </p:cNvPr>
          <p:cNvSpPr>
            <a:spLocks noChangeArrowheads="1"/>
          </p:cNvSpPr>
          <p:nvPr/>
        </p:nvSpPr>
        <p:spPr bwMode="auto">
          <a:xfrm flipH="1">
            <a:off x="4753207" y="3661031"/>
            <a:ext cx="28575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99</a:t>
            </a:r>
          </a:p>
        </p:txBody>
      </p:sp>
      <p:cxnSp>
        <p:nvCxnSpPr>
          <p:cNvPr id="27" name="AutoShape 23">
            <a:extLst>
              <a:ext uri="{FF2B5EF4-FFF2-40B4-BE49-F238E27FC236}">
                <a16:creationId xmlns:a16="http://schemas.microsoft.com/office/drawing/2014/main" id="{A01ACB0D-EA48-06F6-9B45-F84208D09168}"/>
              </a:ext>
            </a:extLst>
          </p:cNvPr>
          <p:cNvCxnSpPr>
            <a:cxnSpLocks noChangeShapeType="1"/>
            <a:stCxn id="26" idx="1"/>
            <a:endCxn id="12" idx="1"/>
          </p:cNvCxnSpPr>
          <p:nvPr/>
        </p:nvCxnSpPr>
        <p:spPr bwMode="auto">
          <a:xfrm flipV="1">
            <a:off x="5038957" y="3289556"/>
            <a:ext cx="171450" cy="51435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28" name="Rectangle 42">
            <a:extLst>
              <a:ext uri="{FF2B5EF4-FFF2-40B4-BE49-F238E27FC236}">
                <a16:creationId xmlns:a16="http://schemas.microsoft.com/office/drawing/2014/main" id="{C84D42B2-3485-D1AD-5920-06E648E796B6}"/>
              </a:ext>
            </a:extLst>
          </p:cNvPr>
          <p:cNvSpPr>
            <a:spLocks noChangeArrowheads="1"/>
          </p:cNvSpPr>
          <p:nvPr/>
        </p:nvSpPr>
        <p:spPr bwMode="auto">
          <a:xfrm>
            <a:off x="2181457" y="4689732"/>
            <a:ext cx="628650" cy="321469"/>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6    </a:t>
            </a:r>
          </a:p>
        </p:txBody>
      </p:sp>
      <p:sp>
        <p:nvSpPr>
          <p:cNvPr id="29" name="Rectangle 43">
            <a:extLst>
              <a:ext uri="{FF2B5EF4-FFF2-40B4-BE49-F238E27FC236}">
                <a16:creationId xmlns:a16="http://schemas.microsoft.com/office/drawing/2014/main" id="{AC32BD4E-6AA3-C191-913F-3C03F181ED09}"/>
              </a:ext>
            </a:extLst>
          </p:cNvPr>
          <p:cNvSpPr>
            <a:spLocks noChangeArrowheads="1"/>
          </p:cNvSpPr>
          <p:nvPr/>
        </p:nvSpPr>
        <p:spPr bwMode="auto">
          <a:xfrm>
            <a:off x="3095857" y="5318382"/>
            <a:ext cx="342900" cy="321469"/>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0</a:t>
            </a:r>
          </a:p>
        </p:txBody>
      </p:sp>
      <p:sp>
        <p:nvSpPr>
          <p:cNvPr id="30" name="Rectangle 44">
            <a:extLst>
              <a:ext uri="{FF2B5EF4-FFF2-40B4-BE49-F238E27FC236}">
                <a16:creationId xmlns:a16="http://schemas.microsoft.com/office/drawing/2014/main" id="{1496E1CA-61DC-E961-95EB-A43D42401A45}"/>
              </a:ext>
            </a:extLst>
          </p:cNvPr>
          <p:cNvSpPr>
            <a:spLocks noChangeArrowheads="1"/>
          </p:cNvSpPr>
          <p:nvPr/>
        </p:nvSpPr>
        <p:spPr bwMode="auto">
          <a:xfrm flipH="1">
            <a:off x="4467457" y="5289806"/>
            <a:ext cx="285750" cy="385763"/>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2</a:t>
            </a:r>
          </a:p>
        </p:txBody>
      </p:sp>
      <p:sp>
        <p:nvSpPr>
          <p:cNvPr id="31" name="Rectangle 45">
            <a:extLst>
              <a:ext uri="{FF2B5EF4-FFF2-40B4-BE49-F238E27FC236}">
                <a16:creationId xmlns:a16="http://schemas.microsoft.com/office/drawing/2014/main" id="{C7958B5A-CC63-202A-C047-ECF9DBB036EE}"/>
              </a:ext>
            </a:extLst>
          </p:cNvPr>
          <p:cNvSpPr>
            <a:spLocks noChangeArrowheads="1"/>
          </p:cNvSpPr>
          <p:nvPr/>
        </p:nvSpPr>
        <p:spPr bwMode="auto">
          <a:xfrm>
            <a:off x="3781657" y="5318381"/>
            <a:ext cx="342900" cy="3429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1</a:t>
            </a:r>
          </a:p>
        </p:txBody>
      </p:sp>
      <p:sp>
        <p:nvSpPr>
          <p:cNvPr id="32" name="Rectangle 46">
            <a:extLst>
              <a:ext uri="{FF2B5EF4-FFF2-40B4-BE49-F238E27FC236}">
                <a16:creationId xmlns:a16="http://schemas.microsoft.com/office/drawing/2014/main" id="{CD8E2B73-05E3-89DE-DC4E-D10B4DFF6F10}"/>
              </a:ext>
            </a:extLst>
          </p:cNvPr>
          <p:cNvSpPr>
            <a:spLocks noChangeArrowheads="1"/>
          </p:cNvSpPr>
          <p:nvPr/>
        </p:nvSpPr>
        <p:spPr bwMode="auto">
          <a:xfrm>
            <a:off x="5439007" y="5289806"/>
            <a:ext cx="342900" cy="385763"/>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3</a:t>
            </a:r>
          </a:p>
        </p:txBody>
      </p:sp>
      <p:sp>
        <p:nvSpPr>
          <p:cNvPr id="33" name="Rectangle 47">
            <a:extLst>
              <a:ext uri="{FF2B5EF4-FFF2-40B4-BE49-F238E27FC236}">
                <a16:creationId xmlns:a16="http://schemas.microsoft.com/office/drawing/2014/main" id="{FD0BE869-0226-BD8B-788E-EE388C6C1DD3}"/>
              </a:ext>
            </a:extLst>
          </p:cNvPr>
          <p:cNvSpPr>
            <a:spLocks noChangeArrowheads="1"/>
          </p:cNvSpPr>
          <p:nvPr/>
        </p:nvSpPr>
        <p:spPr bwMode="auto">
          <a:xfrm>
            <a:off x="6124807" y="5289806"/>
            <a:ext cx="342900" cy="385763"/>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4</a:t>
            </a:r>
          </a:p>
        </p:txBody>
      </p:sp>
      <p:sp>
        <p:nvSpPr>
          <p:cNvPr id="34" name="Rectangle 48">
            <a:extLst>
              <a:ext uri="{FF2B5EF4-FFF2-40B4-BE49-F238E27FC236}">
                <a16:creationId xmlns:a16="http://schemas.microsoft.com/office/drawing/2014/main" id="{DDCB7B33-98D1-D3F8-8AFC-932D71A11C80}"/>
              </a:ext>
            </a:extLst>
          </p:cNvPr>
          <p:cNvSpPr>
            <a:spLocks noChangeArrowheads="1"/>
          </p:cNvSpPr>
          <p:nvPr/>
        </p:nvSpPr>
        <p:spPr bwMode="auto">
          <a:xfrm>
            <a:off x="6867757" y="5318381"/>
            <a:ext cx="342900" cy="3429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a:latin typeface="Arial" panose="020B0604020202020204" pitchFamily="34" charset="0"/>
              </a:rPr>
              <a:t>5</a:t>
            </a:r>
          </a:p>
        </p:txBody>
      </p:sp>
      <p:sp>
        <p:nvSpPr>
          <p:cNvPr id="35" name="Line 49">
            <a:extLst>
              <a:ext uri="{FF2B5EF4-FFF2-40B4-BE49-F238E27FC236}">
                <a16:creationId xmlns:a16="http://schemas.microsoft.com/office/drawing/2014/main" id="{EB1AD2B4-7DCE-91EB-30B0-445FE43CADC8}"/>
              </a:ext>
            </a:extLst>
          </p:cNvPr>
          <p:cNvSpPr>
            <a:spLocks noChangeShapeType="1"/>
          </p:cNvSpPr>
          <p:nvPr/>
        </p:nvSpPr>
        <p:spPr bwMode="auto">
          <a:xfrm>
            <a:off x="2581507" y="4804031"/>
            <a:ext cx="514350" cy="771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36" name="Text Box 50">
            <a:extLst>
              <a:ext uri="{FF2B5EF4-FFF2-40B4-BE49-F238E27FC236}">
                <a16:creationId xmlns:a16="http://schemas.microsoft.com/office/drawing/2014/main" id="{19F0A037-2194-A7A8-C40A-F3F0FCDC2B48}"/>
              </a:ext>
            </a:extLst>
          </p:cNvPr>
          <p:cNvSpPr txBox="1">
            <a:spLocks noChangeArrowheads="1"/>
          </p:cNvSpPr>
          <p:nvPr/>
        </p:nvSpPr>
        <p:spPr bwMode="auto">
          <a:xfrm>
            <a:off x="1781407" y="4689732"/>
            <a:ext cx="400050" cy="300082"/>
          </a:xfrm>
          <a:prstGeom prst="rect">
            <a:avLst/>
          </a:prstGeom>
          <a:solidFill>
            <a:schemeClr val="accent5">
              <a:lumMod val="40000"/>
              <a:lumOff val="60000"/>
            </a:schemeClr>
          </a:solidFill>
          <a:ln>
            <a:noFill/>
          </a:ln>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v:</a:t>
            </a:r>
          </a:p>
        </p:txBody>
      </p:sp>
      <p:sp>
        <p:nvSpPr>
          <p:cNvPr id="37" name="Rectangle 51">
            <a:extLst>
              <a:ext uri="{FF2B5EF4-FFF2-40B4-BE49-F238E27FC236}">
                <a16:creationId xmlns:a16="http://schemas.microsoft.com/office/drawing/2014/main" id="{D9801A92-B842-874E-CCAC-7E212F61453D}"/>
              </a:ext>
            </a:extLst>
          </p:cNvPr>
          <p:cNvSpPr>
            <a:spLocks noChangeArrowheads="1"/>
          </p:cNvSpPr>
          <p:nvPr/>
        </p:nvSpPr>
        <p:spPr bwMode="auto">
          <a:xfrm>
            <a:off x="4181707" y="4518282"/>
            <a:ext cx="457200" cy="321469"/>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38" name="Line 52">
            <a:extLst>
              <a:ext uri="{FF2B5EF4-FFF2-40B4-BE49-F238E27FC236}">
                <a16:creationId xmlns:a16="http://schemas.microsoft.com/office/drawing/2014/main" id="{027561F6-5DAA-D8C7-B6F4-8F2A43882BCE}"/>
              </a:ext>
            </a:extLst>
          </p:cNvPr>
          <p:cNvSpPr>
            <a:spLocks noChangeShapeType="1"/>
          </p:cNvSpPr>
          <p:nvPr/>
        </p:nvSpPr>
        <p:spPr bwMode="auto">
          <a:xfrm>
            <a:off x="4410307" y="4689731"/>
            <a:ext cx="1200150" cy="571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39" name="Text Box 53">
            <a:extLst>
              <a:ext uri="{FF2B5EF4-FFF2-40B4-BE49-F238E27FC236}">
                <a16:creationId xmlns:a16="http://schemas.microsoft.com/office/drawing/2014/main" id="{F9765EE4-D1B8-0E14-693D-8DFD8F55E5B3}"/>
              </a:ext>
            </a:extLst>
          </p:cNvPr>
          <p:cNvSpPr txBox="1">
            <a:spLocks noChangeArrowheads="1"/>
          </p:cNvSpPr>
          <p:nvPr/>
        </p:nvSpPr>
        <p:spPr bwMode="auto">
          <a:xfrm>
            <a:off x="3838807" y="4518282"/>
            <a:ext cx="342900" cy="300082"/>
          </a:xfrm>
          <a:prstGeom prst="rect">
            <a:avLst/>
          </a:prstGeom>
          <a:noFill/>
          <a:ln>
            <a:noFill/>
          </a:ln>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dirty="0">
                <a:latin typeface="Arial" panose="020B0604020202020204" pitchFamily="34" charset="0"/>
              </a:rPr>
              <a:t>p:</a:t>
            </a:r>
          </a:p>
        </p:txBody>
      </p:sp>
      <p:cxnSp>
        <p:nvCxnSpPr>
          <p:cNvPr id="40" name="AutoShape 54">
            <a:extLst>
              <a:ext uri="{FF2B5EF4-FFF2-40B4-BE49-F238E27FC236}">
                <a16:creationId xmlns:a16="http://schemas.microsoft.com/office/drawing/2014/main" id="{3BD9FE7D-6C88-23D9-3EB8-35EFF603936A}"/>
              </a:ext>
            </a:extLst>
          </p:cNvPr>
          <p:cNvCxnSpPr>
            <a:cxnSpLocks noChangeShapeType="1"/>
            <a:stCxn id="29" idx="3"/>
            <a:endCxn id="31" idx="1"/>
          </p:cNvCxnSpPr>
          <p:nvPr/>
        </p:nvCxnSpPr>
        <p:spPr bwMode="auto">
          <a:xfrm>
            <a:off x="3438757" y="5479117"/>
            <a:ext cx="342900" cy="1071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42" name="AutoShape 55">
            <a:extLst>
              <a:ext uri="{FF2B5EF4-FFF2-40B4-BE49-F238E27FC236}">
                <a16:creationId xmlns:a16="http://schemas.microsoft.com/office/drawing/2014/main" id="{0662C76D-9C84-2876-BE29-C4F27064C9FF}"/>
              </a:ext>
            </a:extLst>
          </p:cNvPr>
          <p:cNvCxnSpPr>
            <a:cxnSpLocks noChangeShapeType="1"/>
            <a:stCxn id="31" idx="3"/>
            <a:endCxn id="30" idx="3"/>
          </p:cNvCxnSpPr>
          <p:nvPr/>
        </p:nvCxnSpPr>
        <p:spPr bwMode="auto">
          <a:xfrm flipV="1">
            <a:off x="4124557" y="5482688"/>
            <a:ext cx="342900" cy="7144"/>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43" name="AutoShape 56">
            <a:extLst>
              <a:ext uri="{FF2B5EF4-FFF2-40B4-BE49-F238E27FC236}">
                <a16:creationId xmlns:a16="http://schemas.microsoft.com/office/drawing/2014/main" id="{80AB0F2E-C848-ED29-748F-7D1723DFBF1A}"/>
              </a:ext>
            </a:extLst>
          </p:cNvPr>
          <p:cNvCxnSpPr>
            <a:cxnSpLocks noChangeShapeType="1"/>
            <a:stCxn id="32" idx="3"/>
            <a:endCxn id="33" idx="1"/>
          </p:cNvCxnSpPr>
          <p:nvPr/>
        </p:nvCxnSpPr>
        <p:spPr bwMode="auto">
          <a:xfrm>
            <a:off x="5781907" y="5482687"/>
            <a:ext cx="34290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44" name="AutoShape 57">
            <a:extLst>
              <a:ext uri="{FF2B5EF4-FFF2-40B4-BE49-F238E27FC236}">
                <a16:creationId xmlns:a16="http://schemas.microsoft.com/office/drawing/2014/main" id="{CECB0A1F-A308-DFCB-FFE7-853139EDB4D9}"/>
              </a:ext>
            </a:extLst>
          </p:cNvPr>
          <p:cNvCxnSpPr>
            <a:cxnSpLocks noChangeShapeType="1"/>
            <a:stCxn id="33" idx="3"/>
            <a:endCxn id="34" idx="1"/>
          </p:cNvCxnSpPr>
          <p:nvPr/>
        </p:nvCxnSpPr>
        <p:spPr bwMode="auto">
          <a:xfrm>
            <a:off x="6467707" y="5482688"/>
            <a:ext cx="400050" cy="7144"/>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45" name="AutoShape 58">
            <a:extLst>
              <a:ext uri="{FF2B5EF4-FFF2-40B4-BE49-F238E27FC236}">
                <a16:creationId xmlns:a16="http://schemas.microsoft.com/office/drawing/2014/main" id="{A4DD0E42-528F-5700-00CA-919724978F20}"/>
              </a:ext>
            </a:extLst>
          </p:cNvPr>
          <p:cNvCxnSpPr>
            <a:cxnSpLocks noChangeShapeType="1"/>
            <a:stCxn id="30" idx="1"/>
            <a:endCxn id="32" idx="1"/>
          </p:cNvCxnSpPr>
          <p:nvPr/>
        </p:nvCxnSpPr>
        <p:spPr bwMode="auto">
          <a:xfrm>
            <a:off x="4753207" y="5482687"/>
            <a:ext cx="68580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46" name="Rectangle 59">
            <a:extLst>
              <a:ext uri="{FF2B5EF4-FFF2-40B4-BE49-F238E27FC236}">
                <a16:creationId xmlns:a16="http://schemas.microsoft.com/office/drawing/2014/main" id="{D1C7F8F5-41C8-6849-7AD2-9B96F230BBCB}"/>
              </a:ext>
            </a:extLst>
          </p:cNvPr>
          <p:cNvSpPr>
            <a:spLocks noChangeArrowheads="1"/>
          </p:cNvSpPr>
          <p:nvPr/>
        </p:nvSpPr>
        <p:spPr bwMode="auto">
          <a:xfrm>
            <a:off x="1724257" y="5889881"/>
            <a:ext cx="61722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lnSpc>
                <a:spcPct val="90000"/>
              </a:lnSpc>
              <a:buClrTx/>
              <a:buSzTx/>
              <a:buFont typeface="Wingdings" pitchFamily="2" charset="2"/>
              <a:buChar char="§"/>
            </a:pPr>
            <a:r>
              <a:rPr lang="en-US" altLang="en-US" sz="1500"/>
              <a:t>Note: list elements do not move when you insert() or erase()</a:t>
            </a:r>
          </a:p>
        </p:txBody>
      </p:sp>
      <p:sp>
        <p:nvSpPr>
          <p:cNvPr id="47" name="Rectangle 49">
            <a:extLst>
              <a:ext uri="{FF2B5EF4-FFF2-40B4-BE49-F238E27FC236}">
                <a16:creationId xmlns:a16="http://schemas.microsoft.com/office/drawing/2014/main" id="{A99E2105-ECC5-6789-67DC-A141E4AA0903}"/>
              </a:ext>
            </a:extLst>
          </p:cNvPr>
          <p:cNvSpPr>
            <a:spLocks noChangeArrowheads="1"/>
          </p:cNvSpPr>
          <p:nvPr/>
        </p:nvSpPr>
        <p:spPr bwMode="auto">
          <a:xfrm>
            <a:off x="5439007" y="2346581"/>
            <a:ext cx="4572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49" name="Text Box 51">
            <a:extLst>
              <a:ext uri="{FF2B5EF4-FFF2-40B4-BE49-F238E27FC236}">
                <a16:creationId xmlns:a16="http://schemas.microsoft.com/office/drawing/2014/main" id="{EF0BBD3C-612D-8BCE-9F4A-D095D043E0D3}"/>
              </a:ext>
            </a:extLst>
          </p:cNvPr>
          <p:cNvSpPr txBox="1">
            <a:spLocks noChangeArrowheads="1"/>
          </p:cNvSpPr>
          <p:nvPr/>
        </p:nvSpPr>
        <p:spPr bwMode="auto">
          <a:xfrm>
            <a:off x="5096107" y="2346582"/>
            <a:ext cx="342900" cy="300082"/>
          </a:xfrm>
          <a:prstGeom prst="rect">
            <a:avLst/>
          </a:prstGeom>
          <a:noFill/>
          <a:ln>
            <a:noFill/>
          </a:ln>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dirty="0">
                <a:latin typeface="Arial" panose="020B0604020202020204" pitchFamily="34" charset="0"/>
              </a:rPr>
              <a:t>q:</a:t>
            </a:r>
          </a:p>
        </p:txBody>
      </p:sp>
      <p:sp>
        <p:nvSpPr>
          <p:cNvPr id="50" name="Line 50">
            <a:extLst>
              <a:ext uri="{FF2B5EF4-FFF2-40B4-BE49-F238E27FC236}">
                <a16:creationId xmlns:a16="http://schemas.microsoft.com/office/drawing/2014/main" id="{8101FC4E-619B-493E-9DB1-C68AADCA9D50}"/>
              </a:ext>
            </a:extLst>
          </p:cNvPr>
          <p:cNvSpPr>
            <a:spLocks noChangeShapeType="1"/>
          </p:cNvSpPr>
          <p:nvPr/>
        </p:nvSpPr>
        <p:spPr bwMode="auto">
          <a:xfrm>
            <a:off x="5667607" y="2518031"/>
            <a:ext cx="457200" cy="6286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51" name="Rectangle 49">
            <a:extLst>
              <a:ext uri="{FF2B5EF4-FFF2-40B4-BE49-F238E27FC236}">
                <a16:creationId xmlns:a16="http://schemas.microsoft.com/office/drawing/2014/main" id="{C276E91F-54E3-F740-75A8-7AC693E072FF}"/>
              </a:ext>
            </a:extLst>
          </p:cNvPr>
          <p:cNvSpPr>
            <a:spLocks noChangeArrowheads="1"/>
          </p:cNvSpPr>
          <p:nvPr/>
        </p:nvSpPr>
        <p:spPr bwMode="auto">
          <a:xfrm>
            <a:off x="5781907" y="4461131"/>
            <a:ext cx="457200" cy="2857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0"/>
              </a:spcBef>
              <a:buClrTx/>
              <a:buSzTx/>
              <a:buFontTx/>
              <a:buNone/>
            </a:pPr>
            <a:endParaRPr lang="en-US" altLang="en-US" sz="1350">
              <a:latin typeface="Arial" panose="020B0604020202020204" pitchFamily="34" charset="0"/>
            </a:endParaRPr>
          </a:p>
        </p:txBody>
      </p:sp>
      <p:sp>
        <p:nvSpPr>
          <p:cNvPr id="52" name="Text Box 51">
            <a:extLst>
              <a:ext uri="{FF2B5EF4-FFF2-40B4-BE49-F238E27FC236}">
                <a16:creationId xmlns:a16="http://schemas.microsoft.com/office/drawing/2014/main" id="{BE7385C1-F3A5-72D7-F591-3A2C92F3DD70}"/>
              </a:ext>
            </a:extLst>
          </p:cNvPr>
          <p:cNvSpPr txBox="1">
            <a:spLocks noChangeArrowheads="1"/>
          </p:cNvSpPr>
          <p:nvPr/>
        </p:nvSpPr>
        <p:spPr bwMode="auto">
          <a:xfrm>
            <a:off x="5439007" y="4461132"/>
            <a:ext cx="342900" cy="300082"/>
          </a:xfrm>
          <a:prstGeom prst="rect">
            <a:avLst/>
          </a:prstGeom>
          <a:noFill/>
          <a:ln>
            <a:noFill/>
          </a:ln>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dirty="0">
                <a:latin typeface="Arial" panose="020B0604020202020204" pitchFamily="34" charset="0"/>
              </a:rPr>
              <a:t>q:</a:t>
            </a:r>
          </a:p>
        </p:txBody>
      </p:sp>
      <p:sp>
        <p:nvSpPr>
          <p:cNvPr id="53" name="Line 50">
            <a:extLst>
              <a:ext uri="{FF2B5EF4-FFF2-40B4-BE49-F238E27FC236}">
                <a16:creationId xmlns:a16="http://schemas.microsoft.com/office/drawing/2014/main" id="{761CB0F5-329B-E17D-9717-8B416C5A61B8}"/>
              </a:ext>
            </a:extLst>
          </p:cNvPr>
          <p:cNvSpPr>
            <a:spLocks noChangeShapeType="1"/>
          </p:cNvSpPr>
          <p:nvPr/>
        </p:nvSpPr>
        <p:spPr bwMode="auto">
          <a:xfrm>
            <a:off x="6010507" y="4632581"/>
            <a:ext cx="28575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Tree>
    <p:extLst>
      <p:ext uri="{BB962C8B-B14F-4D97-AF65-F5344CB8AC3E}">
        <p14:creationId xmlns:p14="http://schemas.microsoft.com/office/powerpoint/2010/main" val="1231727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E626D460-3D89-4E42-BBA0-09BF22A7EA90}"/>
              </a:ext>
            </a:extLst>
          </p:cNvPr>
          <p:cNvSpPr>
            <a:spLocks noGrp="1" noChangeArrowheads="1"/>
          </p:cNvSpPr>
          <p:nvPr>
            <p:ph type="title"/>
          </p:nvPr>
        </p:nvSpPr>
        <p:spPr/>
        <p:txBody>
          <a:bodyPr/>
          <a:lstStyle/>
          <a:p>
            <a:pPr eaLnBrk="1" hangingPunct="1">
              <a:defRPr/>
            </a:pPr>
            <a:r>
              <a:rPr lang="en-US" altLang="en-US" dirty="0">
                <a:ea typeface="ＭＳ Ｐゴシック" pitchFamily="34" charset="-128"/>
              </a:rPr>
              <a:t>Methods to traverse a vector</a:t>
            </a:r>
          </a:p>
        </p:txBody>
      </p:sp>
      <p:sp>
        <p:nvSpPr>
          <p:cNvPr id="47107" name="Rectangle 3">
            <a:extLst>
              <a:ext uri="{FF2B5EF4-FFF2-40B4-BE49-F238E27FC236}">
                <a16:creationId xmlns:a16="http://schemas.microsoft.com/office/drawing/2014/main" id="{19449017-684D-E041-B153-8823161378FB}"/>
              </a:ext>
            </a:extLst>
          </p:cNvPr>
          <p:cNvSpPr>
            <a:spLocks noGrp="1" noChangeArrowheads="1"/>
          </p:cNvSpPr>
          <p:nvPr>
            <p:ph idx="1"/>
          </p:nvPr>
        </p:nvSpPr>
        <p:spPr/>
        <p:txBody>
          <a:bodyPr>
            <a:normAutofit fontScale="92500" lnSpcReduction="10000"/>
          </a:bodyPr>
          <a:lstStyle/>
          <a:p>
            <a:pPr eaLnBrk="1" hangingPunct="1">
              <a:lnSpc>
                <a:spcPct val="80000"/>
              </a:lnSpc>
              <a:buFontTx/>
              <a:buNone/>
              <a:defRPr/>
            </a:pPr>
            <a:r>
              <a:rPr lang="en-US" altLang="en-US" sz="1500" b="1" dirty="0">
                <a:latin typeface="Consolas" panose="020B0609020204030204" pitchFamily="49" charset="0"/>
                <a:ea typeface="ＭＳ Ｐゴシック" pitchFamily="34" charset="-128"/>
                <a:cs typeface="Consolas" panose="020B0609020204030204" pitchFamily="49" charset="0"/>
              </a:rPr>
              <a:t>for(int </a:t>
            </a:r>
            <a:r>
              <a:rPr lang="en-US" altLang="en-US" sz="1500" b="1" dirty="0" err="1">
                <a:latin typeface="Consolas" panose="020B0609020204030204" pitchFamily="49" charset="0"/>
                <a:ea typeface="ＭＳ Ｐゴシック" pitchFamily="34" charset="-128"/>
                <a:cs typeface="Consolas" panose="020B0609020204030204" pitchFamily="49" charset="0"/>
              </a:rPr>
              <a:t>i</a:t>
            </a:r>
            <a:r>
              <a:rPr lang="en-US" altLang="en-US" sz="1500" b="1" dirty="0">
                <a:latin typeface="Consolas" panose="020B0609020204030204" pitchFamily="49" charset="0"/>
                <a:ea typeface="ＭＳ Ｐゴシック" pitchFamily="34" charset="-128"/>
                <a:cs typeface="Consolas" panose="020B0609020204030204" pitchFamily="49" charset="0"/>
              </a:rPr>
              <a:t> = 0; </a:t>
            </a:r>
            <a:r>
              <a:rPr lang="en-US" altLang="en-US" sz="1500" b="1" dirty="0" err="1">
                <a:latin typeface="Consolas" panose="020B0609020204030204" pitchFamily="49" charset="0"/>
                <a:ea typeface="ＭＳ Ｐゴシック" pitchFamily="34" charset="-128"/>
                <a:cs typeface="Consolas" panose="020B0609020204030204" pitchFamily="49" charset="0"/>
              </a:rPr>
              <a:t>i</a:t>
            </a:r>
            <a:r>
              <a:rPr lang="en-US" altLang="en-US" sz="1500" b="1" dirty="0">
                <a:latin typeface="Consolas" panose="020B0609020204030204" pitchFamily="49" charset="0"/>
                <a:ea typeface="ＭＳ Ｐゴシック" pitchFamily="34" charset="-128"/>
                <a:cs typeface="Consolas" panose="020B0609020204030204" pitchFamily="49" charset="0"/>
              </a:rPr>
              <a:t>&lt;</a:t>
            </a:r>
            <a:r>
              <a:rPr lang="en-US" altLang="en-US" sz="1500" b="1" dirty="0" err="1">
                <a:latin typeface="Consolas" panose="020B0609020204030204" pitchFamily="49" charset="0"/>
                <a:ea typeface="ＭＳ Ｐゴシック" pitchFamily="34" charset="-128"/>
                <a:cs typeface="Consolas" panose="020B0609020204030204" pitchFamily="49" charset="0"/>
              </a:rPr>
              <a:t>v.size</a:t>
            </a:r>
            <a:r>
              <a:rPr lang="en-US" altLang="en-US" sz="1500" b="1" dirty="0">
                <a:latin typeface="Consolas" panose="020B0609020204030204" pitchFamily="49" charset="0"/>
                <a:ea typeface="ＭＳ Ｐゴシック" pitchFamily="34" charset="-128"/>
                <a:cs typeface="Consolas" panose="020B0609020204030204" pitchFamily="49" charset="0"/>
              </a:rPr>
              <a:t>(); ++</a:t>
            </a:r>
            <a:r>
              <a:rPr lang="en-US" altLang="en-US" sz="1500" b="1" dirty="0" err="1">
                <a:latin typeface="Consolas" panose="020B0609020204030204" pitchFamily="49" charset="0"/>
                <a:ea typeface="ＭＳ Ｐゴシック" pitchFamily="34" charset="-128"/>
                <a:cs typeface="Consolas" panose="020B0609020204030204" pitchFamily="49" charset="0"/>
              </a:rPr>
              <a:t>i</a:t>
            </a:r>
            <a:r>
              <a:rPr lang="en-US" altLang="en-US" sz="1500" b="1" dirty="0">
                <a:latin typeface="Consolas" panose="020B0609020204030204" pitchFamily="49" charset="0"/>
                <a:ea typeface="ＭＳ Ｐゴシック" pitchFamily="34" charset="-128"/>
                <a:cs typeface="Consolas" panose="020B0609020204030204" pitchFamily="49" charset="0"/>
              </a:rPr>
              <a:t>)			</a:t>
            </a:r>
            <a:r>
              <a:rPr lang="en-US" altLang="en-US" sz="1500" dirty="0">
                <a:solidFill>
                  <a:srgbClr val="00B050"/>
                </a:solidFill>
                <a:latin typeface="Consolas" panose="020B0609020204030204" pitchFamily="49" charset="0"/>
                <a:ea typeface="ＭＳ Ｐゴシック" pitchFamily="34" charset="-128"/>
                <a:cs typeface="Consolas" panose="020B0609020204030204" pitchFamily="49" charset="0"/>
              </a:rPr>
              <a:t>// why int?</a:t>
            </a:r>
          </a:p>
          <a:p>
            <a:pPr lvl="1" eaLnBrk="1" hangingPunct="1">
              <a:lnSpc>
                <a:spcPct val="80000"/>
              </a:lnSpc>
              <a:buFontTx/>
              <a:buNone/>
              <a:defRPr/>
            </a:pPr>
            <a:r>
              <a:rPr lang="en-US" altLang="en-US" sz="1500" dirty="0">
                <a:solidFill>
                  <a:srgbClr val="00B050"/>
                </a:solidFill>
                <a:latin typeface="Consolas" panose="020B0609020204030204" pitchFamily="49" charset="0"/>
                <a:ea typeface="ＭＳ Ｐゴシック" pitchFamily="34" charset="-128"/>
                <a:cs typeface="Consolas" panose="020B0609020204030204" pitchFamily="49" charset="0"/>
              </a:rPr>
              <a:t>… 	// do something with v[</a:t>
            </a:r>
            <a:r>
              <a:rPr lang="en-US" altLang="en-US" sz="1500" dirty="0" err="1">
                <a:solidFill>
                  <a:srgbClr val="00B050"/>
                </a:solidFill>
                <a:latin typeface="Consolas" panose="020B0609020204030204" pitchFamily="49" charset="0"/>
                <a:ea typeface="ＭＳ Ｐゴシック" pitchFamily="34" charset="-128"/>
                <a:cs typeface="Consolas" panose="020B0609020204030204" pitchFamily="49" charset="0"/>
              </a:rPr>
              <a:t>i</a:t>
            </a:r>
            <a:r>
              <a:rPr lang="en-US" altLang="en-US" sz="1500" dirty="0">
                <a:solidFill>
                  <a:srgbClr val="00B050"/>
                </a:solidFill>
                <a:latin typeface="Consolas" panose="020B0609020204030204" pitchFamily="49" charset="0"/>
                <a:ea typeface="ＭＳ Ｐゴシック" pitchFamily="34" charset="-128"/>
                <a:cs typeface="Consolas" panose="020B0609020204030204" pitchFamily="49" charset="0"/>
              </a:rPr>
              <a:t>]</a:t>
            </a:r>
          </a:p>
          <a:p>
            <a:pPr eaLnBrk="1" hangingPunct="1">
              <a:lnSpc>
                <a:spcPct val="80000"/>
              </a:lnSpc>
              <a:buFontTx/>
              <a:buNone/>
              <a:defRPr/>
            </a:pPr>
            <a:endParaRPr lang="en-US" altLang="en-US" sz="1500" b="1" dirty="0">
              <a:latin typeface="Consolas" panose="020B0609020204030204" pitchFamily="49" charset="0"/>
              <a:ea typeface="ＭＳ Ｐゴシック" pitchFamily="34" charset="-128"/>
              <a:cs typeface="Consolas" panose="020B0609020204030204" pitchFamily="49" charset="0"/>
            </a:endParaRPr>
          </a:p>
          <a:p>
            <a:pPr eaLnBrk="1" hangingPunct="1">
              <a:lnSpc>
                <a:spcPct val="80000"/>
              </a:lnSpc>
              <a:buFontTx/>
              <a:buNone/>
              <a:defRPr/>
            </a:pPr>
            <a:r>
              <a:rPr lang="en-US" altLang="en-US" sz="1500" b="1" dirty="0">
                <a:latin typeface="Consolas" panose="020B0609020204030204" pitchFamily="49" charset="0"/>
                <a:ea typeface="ＭＳ Ｐゴシック" pitchFamily="34" charset="-128"/>
                <a:cs typeface="Consolas" panose="020B0609020204030204" pitchFamily="49" charset="0"/>
              </a:rPr>
              <a:t>for(vector&lt;T&gt;::</a:t>
            </a:r>
            <a:r>
              <a:rPr lang="en-US" altLang="en-US" sz="1500" b="1" dirty="0" err="1">
                <a:latin typeface="Consolas" panose="020B0609020204030204" pitchFamily="49" charset="0"/>
                <a:ea typeface="ＭＳ Ｐゴシック" pitchFamily="34" charset="-128"/>
                <a:cs typeface="Consolas" panose="020B0609020204030204" pitchFamily="49" charset="0"/>
              </a:rPr>
              <a:t>size_type</a:t>
            </a:r>
            <a:r>
              <a:rPr lang="en-US" altLang="en-US" sz="1500" b="1" dirty="0">
                <a:latin typeface="Consolas" panose="020B0609020204030204" pitchFamily="49" charset="0"/>
                <a:ea typeface="ＭＳ Ｐゴシック" pitchFamily="34" charset="-128"/>
                <a:cs typeface="Consolas" panose="020B0609020204030204" pitchFamily="49" charset="0"/>
              </a:rPr>
              <a:t> </a:t>
            </a:r>
            <a:r>
              <a:rPr lang="en-US" altLang="en-US" sz="1500" b="1" dirty="0" err="1">
                <a:latin typeface="Consolas" panose="020B0609020204030204" pitchFamily="49" charset="0"/>
                <a:ea typeface="ＭＳ Ｐゴシック" pitchFamily="34" charset="-128"/>
                <a:cs typeface="Consolas" panose="020B0609020204030204" pitchFamily="49" charset="0"/>
              </a:rPr>
              <a:t>i</a:t>
            </a:r>
            <a:r>
              <a:rPr lang="en-US" altLang="en-US" sz="1500" b="1" dirty="0">
                <a:latin typeface="Consolas" panose="020B0609020204030204" pitchFamily="49" charset="0"/>
                <a:ea typeface="ＭＳ Ｐゴシック" pitchFamily="34" charset="-128"/>
                <a:cs typeface="Consolas" panose="020B0609020204030204" pitchFamily="49" charset="0"/>
              </a:rPr>
              <a:t> = 0; </a:t>
            </a:r>
            <a:r>
              <a:rPr lang="en-US" altLang="en-US" sz="1500" b="1" dirty="0" err="1">
                <a:latin typeface="Consolas" panose="020B0609020204030204" pitchFamily="49" charset="0"/>
                <a:ea typeface="ＭＳ Ｐゴシック" pitchFamily="34" charset="-128"/>
                <a:cs typeface="Consolas" panose="020B0609020204030204" pitchFamily="49" charset="0"/>
              </a:rPr>
              <a:t>i</a:t>
            </a:r>
            <a:r>
              <a:rPr lang="en-US" altLang="en-US" sz="1500" b="1" dirty="0">
                <a:latin typeface="Consolas" panose="020B0609020204030204" pitchFamily="49" charset="0"/>
                <a:ea typeface="ＭＳ Ｐゴシック" pitchFamily="34" charset="-128"/>
                <a:cs typeface="Consolas" panose="020B0609020204030204" pitchFamily="49" charset="0"/>
              </a:rPr>
              <a:t>&lt;</a:t>
            </a:r>
            <a:r>
              <a:rPr lang="en-US" altLang="en-US" sz="1500" b="1" dirty="0" err="1">
                <a:latin typeface="Consolas" panose="020B0609020204030204" pitchFamily="49" charset="0"/>
                <a:ea typeface="ＭＳ Ｐゴシック" pitchFamily="34" charset="-128"/>
                <a:cs typeface="Consolas" panose="020B0609020204030204" pitchFamily="49" charset="0"/>
              </a:rPr>
              <a:t>v.size</a:t>
            </a:r>
            <a:r>
              <a:rPr lang="en-US" altLang="en-US" sz="1500" b="1" dirty="0">
                <a:latin typeface="Consolas" panose="020B0609020204030204" pitchFamily="49" charset="0"/>
                <a:ea typeface="ＭＳ Ｐゴシック" pitchFamily="34" charset="-128"/>
                <a:cs typeface="Consolas" panose="020B0609020204030204" pitchFamily="49" charset="0"/>
              </a:rPr>
              <a:t>(); ++</a:t>
            </a:r>
            <a:r>
              <a:rPr lang="en-US" altLang="en-US" sz="1500" b="1" dirty="0" err="1">
                <a:latin typeface="Consolas" panose="020B0609020204030204" pitchFamily="49" charset="0"/>
                <a:ea typeface="ＭＳ Ｐゴシック" pitchFamily="34" charset="-128"/>
                <a:cs typeface="Consolas" panose="020B0609020204030204" pitchFamily="49" charset="0"/>
              </a:rPr>
              <a:t>i</a:t>
            </a:r>
            <a:r>
              <a:rPr lang="en-US" altLang="en-US" sz="1500" b="1" dirty="0">
                <a:latin typeface="Consolas" panose="020B0609020204030204" pitchFamily="49" charset="0"/>
                <a:ea typeface="ＭＳ Ｐゴシック" pitchFamily="34" charset="-128"/>
                <a:cs typeface="Consolas" panose="020B0609020204030204" pitchFamily="49" charset="0"/>
              </a:rPr>
              <a:t>)	</a:t>
            </a:r>
            <a:r>
              <a:rPr lang="en-US" altLang="en-US" sz="1500" dirty="0">
                <a:solidFill>
                  <a:srgbClr val="00B050"/>
                </a:solidFill>
                <a:latin typeface="Consolas" panose="020B0609020204030204" pitchFamily="49" charset="0"/>
                <a:ea typeface="ＭＳ Ｐゴシック" pitchFamily="34" charset="-128"/>
                <a:cs typeface="Consolas" panose="020B0609020204030204" pitchFamily="49" charset="0"/>
              </a:rPr>
              <a:t>// longer but always correct</a:t>
            </a:r>
          </a:p>
          <a:p>
            <a:pPr lvl="1" eaLnBrk="1" hangingPunct="1">
              <a:lnSpc>
                <a:spcPct val="80000"/>
              </a:lnSpc>
              <a:buFontTx/>
              <a:buNone/>
              <a:defRPr/>
            </a:pPr>
            <a:r>
              <a:rPr lang="en-US" altLang="en-US" sz="1500" dirty="0">
                <a:solidFill>
                  <a:srgbClr val="00B050"/>
                </a:solidFill>
                <a:latin typeface="Consolas" panose="020B0609020204030204" pitchFamily="49" charset="0"/>
                <a:ea typeface="ＭＳ Ｐゴシック" pitchFamily="34" charset="-128"/>
                <a:cs typeface="Consolas" panose="020B0609020204030204" pitchFamily="49" charset="0"/>
              </a:rPr>
              <a:t>… 	// do something with v[</a:t>
            </a:r>
            <a:r>
              <a:rPr lang="en-US" altLang="en-US" sz="1500" dirty="0" err="1">
                <a:solidFill>
                  <a:srgbClr val="00B050"/>
                </a:solidFill>
                <a:latin typeface="Consolas" panose="020B0609020204030204" pitchFamily="49" charset="0"/>
                <a:ea typeface="ＭＳ Ｐゴシック" pitchFamily="34" charset="-128"/>
                <a:cs typeface="Consolas" panose="020B0609020204030204" pitchFamily="49" charset="0"/>
              </a:rPr>
              <a:t>i</a:t>
            </a:r>
            <a:r>
              <a:rPr lang="en-US" altLang="en-US" sz="1500" dirty="0">
                <a:solidFill>
                  <a:srgbClr val="00B050"/>
                </a:solidFill>
                <a:latin typeface="Consolas" panose="020B0609020204030204" pitchFamily="49" charset="0"/>
                <a:ea typeface="ＭＳ Ｐゴシック" pitchFamily="34" charset="-128"/>
                <a:cs typeface="Consolas" panose="020B0609020204030204" pitchFamily="49" charset="0"/>
              </a:rPr>
              <a:t>]</a:t>
            </a:r>
          </a:p>
          <a:p>
            <a:pPr eaLnBrk="1" hangingPunct="1">
              <a:lnSpc>
                <a:spcPct val="80000"/>
              </a:lnSpc>
              <a:buFontTx/>
              <a:buNone/>
              <a:defRPr/>
            </a:pPr>
            <a:endParaRPr lang="en-US" altLang="en-US" sz="1500" b="1" dirty="0">
              <a:latin typeface="Consolas" panose="020B0609020204030204" pitchFamily="49" charset="0"/>
              <a:ea typeface="ＭＳ Ｐゴシック" pitchFamily="34" charset="-128"/>
              <a:cs typeface="Consolas" panose="020B0609020204030204" pitchFamily="49" charset="0"/>
            </a:endParaRPr>
          </a:p>
          <a:p>
            <a:pPr eaLnBrk="1" hangingPunct="1">
              <a:lnSpc>
                <a:spcPct val="80000"/>
              </a:lnSpc>
              <a:buFontTx/>
              <a:buNone/>
              <a:defRPr/>
            </a:pPr>
            <a:r>
              <a:rPr lang="en-US" altLang="en-US" sz="1500" b="1" dirty="0">
                <a:latin typeface="Consolas" panose="020B0609020204030204" pitchFamily="49" charset="0"/>
                <a:ea typeface="ＭＳ Ｐゴシック" pitchFamily="34" charset="-128"/>
                <a:cs typeface="Consolas" panose="020B0609020204030204" pitchFamily="49" charset="0"/>
              </a:rPr>
              <a:t>for(vector&lt;T&gt;::iterator p = </a:t>
            </a:r>
            <a:r>
              <a:rPr lang="en-US" altLang="en-US" sz="1500" b="1" dirty="0" err="1">
                <a:latin typeface="Consolas" panose="020B0609020204030204" pitchFamily="49" charset="0"/>
                <a:ea typeface="ＭＳ Ｐゴシック" pitchFamily="34" charset="-128"/>
                <a:cs typeface="Consolas" panose="020B0609020204030204" pitchFamily="49" charset="0"/>
              </a:rPr>
              <a:t>v.begin</a:t>
            </a:r>
            <a:r>
              <a:rPr lang="en-US" altLang="en-US" sz="1500" b="1" dirty="0">
                <a:latin typeface="Consolas" panose="020B0609020204030204" pitchFamily="49" charset="0"/>
                <a:ea typeface="ＭＳ Ｐゴシック" pitchFamily="34" charset="-128"/>
                <a:cs typeface="Consolas" panose="020B0609020204030204" pitchFamily="49" charset="0"/>
              </a:rPr>
              <a:t>(); p!=</a:t>
            </a:r>
            <a:r>
              <a:rPr lang="en-US" altLang="en-US" sz="1500" b="1" dirty="0" err="1">
                <a:latin typeface="Consolas" panose="020B0609020204030204" pitchFamily="49" charset="0"/>
                <a:ea typeface="ＭＳ Ｐゴシック" pitchFamily="34" charset="-128"/>
                <a:cs typeface="Consolas" panose="020B0609020204030204" pitchFamily="49" charset="0"/>
              </a:rPr>
              <a:t>v.end</a:t>
            </a:r>
            <a:r>
              <a:rPr lang="en-US" altLang="en-US" sz="1500" b="1" dirty="0">
                <a:latin typeface="Consolas" panose="020B0609020204030204" pitchFamily="49" charset="0"/>
                <a:ea typeface="ＭＳ Ｐゴシック" pitchFamily="34" charset="-128"/>
                <a:cs typeface="Consolas" panose="020B0609020204030204" pitchFamily="49" charset="0"/>
              </a:rPr>
              <a:t>(); ++p)</a:t>
            </a:r>
          </a:p>
          <a:p>
            <a:pPr eaLnBrk="1" hangingPunct="1">
              <a:lnSpc>
                <a:spcPct val="80000"/>
              </a:lnSpc>
              <a:buFontTx/>
              <a:buNone/>
              <a:defRPr/>
            </a:pPr>
            <a:r>
              <a:rPr lang="en-US" altLang="en-US" sz="1500" b="1" dirty="0">
                <a:latin typeface="Consolas" panose="020B0609020204030204" pitchFamily="49" charset="0"/>
                <a:ea typeface="ＭＳ Ｐゴシック" pitchFamily="34" charset="-128"/>
                <a:cs typeface="Consolas" panose="020B0609020204030204" pitchFamily="49" charset="0"/>
              </a:rPr>
              <a:t>	</a:t>
            </a:r>
            <a:r>
              <a:rPr lang="en-US" altLang="en-US" sz="1500" dirty="0">
                <a:solidFill>
                  <a:srgbClr val="00B050"/>
                </a:solidFill>
                <a:latin typeface="Consolas" panose="020B0609020204030204" pitchFamily="49" charset="0"/>
                <a:ea typeface="ＭＳ Ｐゴシック" pitchFamily="34" charset="-128"/>
                <a:cs typeface="Consolas" panose="020B0609020204030204" pitchFamily="49" charset="0"/>
              </a:rPr>
              <a:t>…	// do something with *p</a:t>
            </a:r>
          </a:p>
          <a:p>
            <a:pPr eaLnBrk="1" hangingPunct="1">
              <a:lnSpc>
                <a:spcPct val="80000"/>
              </a:lnSpc>
              <a:buFontTx/>
              <a:buNone/>
              <a:defRPr/>
            </a:pPr>
            <a:endParaRPr lang="en-US" altLang="en-US" sz="675" dirty="0">
              <a:ea typeface="ＭＳ Ｐゴシック" pitchFamily="34" charset="-128"/>
            </a:endParaRPr>
          </a:p>
          <a:p>
            <a:pPr eaLnBrk="1" hangingPunct="1">
              <a:lnSpc>
                <a:spcPct val="80000"/>
              </a:lnSpc>
              <a:buFontTx/>
              <a:buNone/>
              <a:defRPr/>
            </a:pPr>
            <a:endParaRPr lang="en-US" altLang="en-US" sz="675" b="1" dirty="0">
              <a:ea typeface="ＭＳ Ｐゴシック" pitchFamily="34" charset="-128"/>
            </a:endParaRPr>
          </a:p>
          <a:p>
            <a:pPr eaLnBrk="1" hangingPunct="1">
              <a:lnSpc>
                <a:spcPct val="80000"/>
              </a:lnSpc>
              <a:defRPr/>
            </a:pPr>
            <a:r>
              <a:rPr lang="en-US" altLang="en-US" dirty="0">
                <a:ea typeface="ＭＳ Ｐゴシック" pitchFamily="34" charset="-128"/>
              </a:rPr>
              <a:t>Know both ways (iterator and subscript)</a:t>
            </a:r>
          </a:p>
          <a:p>
            <a:pPr lvl="1" eaLnBrk="1" hangingPunct="1">
              <a:lnSpc>
                <a:spcPct val="80000"/>
              </a:lnSpc>
              <a:defRPr/>
            </a:pPr>
            <a:r>
              <a:rPr lang="en-US" altLang="en-US" sz="1500" dirty="0">
                <a:ea typeface="Times New Roman" pitchFamily="18" charset="0"/>
              </a:rPr>
              <a:t>The subscript style is used in essentially every language</a:t>
            </a:r>
          </a:p>
          <a:p>
            <a:pPr lvl="1" eaLnBrk="1" hangingPunct="1">
              <a:lnSpc>
                <a:spcPct val="80000"/>
              </a:lnSpc>
              <a:defRPr/>
            </a:pPr>
            <a:r>
              <a:rPr lang="en-US" altLang="en-US" sz="1500" dirty="0">
                <a:ea typeface="Times New Roman" pitchFamily="18" charset="0"/>
              </a:rPr>
              <a:t>The iterator style is used in C (pointers only) and C++</a:t>
            </a:r>
          </a:p>
          <a:p>
            <a:pPr lvl="1" eaLnBrk="1" hangingPunct="1">
              <a:lnSpc>
                <a:spcPct val="80000"/>
              </a:lnSpc>
              <a:defRPr/>
            </a:pPr>
            <a:r>
              <a:rPr lang="en-US" altLang="en-US" sz="1500" dirty="0">
                <a:ea typeface="Times New Roman" pitchFamily="18" charset="0"/>
              </a:rPr>
              <a:t>The iterator style is used for standard library algorithms</a:t>
            </a:r>
          </a:p>
          <a:p>
            <a:pPr lvl="1" eaLnBrk="1" hangingPunct="1">
              <a:lnSpc>
                <a:spcPct val="80000"/>
              </a:lnSpc>
              <a:defRPr/>
            </a:pPr>
            <a:r>
              <a:rPr lang="en-US" altLang="en-US" sz="1500" dirty="0">
                <a:ea typeface="Times New Roman" pitchFamily="18" charset="0"/>
              </a:rPr>
              <a:t>The subscript style doesn’</a:t>
            </a:r>
            <a:r>
              <a:rPr lang="en-US" altLang="ja-JP" sz="1500" dirty="0">
                <a:ea typeface="ＭＳ Ｐゴシック" pitchFamily="34" charset="-128"/>
              </a:rPr>
              <a:t>t work for lists (in C++ and in most languages)</a:t>
            </a:r>
          </a:p>
          <a:p>
            <a:pPr eaLnBrk="1" hangingPunct="1">
              <a:lnSpc>
                <a:spcPct val="80000"/>
              </a:lnSpc>
              <a:defRPr/>
            </a:pPr>
            <a:r>
              <a:rPr lang="en-US" altLang="en-US" dirty="0">
                <a:ea typeface="ＭＳ Ｐゴシック" pitchFamily="34" charset="-128"/>
              </a:rPr>
              <a:t>Use either way for vectors</a:t>
            </a:r>
          </a:p>
          <a:p>
            <a:pPr lvl="1" eaLnBrk="1" hangingPunct="1">
              <a:lnSpc>
                <a:spcPct val="80000"/>
              </a:lnSpc>
              <a:defRPr/>
            </a:pPr>
            <a:r>
              <a:rPr lang="en-US" altLang="en-US" sz="1500" dirty="0">
                <a:ea typeface="Times New Roman" pitchFamily="18" charset="0"/>
              </a:rPr>
              <a:t>There are no fundamental advantages of one style over the other</a:t>
            </a:r>
          </a:p>
          <a:p>
            <a:pPr lvl="1" eaLnBrk="1" hangingPunct="1">
              <a:lnSpc>
                <a:spcPct val="80000"/>
              </a:lnSpc>
              <a:defRPr/>
            </a:pPr>
            <a:r>
              <a:rPr lang="en-US" altLang="en-US" sz="1500" dirty="0">
                <a:ea typeface="Times New Roman" pitchFamily="18" charset="0"/>
              </a:rPr>
              <a:t>But the iterator style works for all sequences</a:t>
            </a:r>
          </a:p>
          <a:p>
            <a:pPr lvl="1" eaLnBrk="1" hangingPunct="1">
              <a:lnSpc>
                <a:spcPct val="80000"/>
              </a:lnSpc>
              <a:defRPr/>
            </a:pPr>
            <a:r>
              <a:rPr lang="en-US" altLang="en-US" sz="1500" dirty="0">
                <a:ea typeface="Times New Roman" pitchFamily="18" charset="0"/>
              </a:rPr>
              <a:t>Prefer </a:t>
            </a:r>
            <a:r>
              <a:rPr lang="en-US" altLang="en-US" sz="1500" b="1" dirty="0" err="1">
                <a:latin typeface="Consolas" panose="020B0609020204030204" pitchFamily="49" charset="0"/>
                <a:ea typeface="Times New Roman" pitchFamily="18" charset="0"/>
                <a:cs typeface="Consolas" panose="020B0609020204030204" pitchFamily="49" charset="0"/>
              </a:rPr>
              <a:t>size_type</a:t>
            </a:r>
            <a:r>
              <a:rPr lang="en-US" altLang="en-US" sz="1500" dirty="0">
                <a:ea typeface="Times New Roman" pitchFamily="18" charset="0"/>
              </a:rPr>
              <a:t> over plain </a:t>
            </a:r>
            <a:r>
              <a:rPr lang="en-US" altLang="en-US" sz="1500" b="1" dirty="0">
                <a:latin typeface="Consolas" panose="020B0609020204030204" pitchFamily="49" charset="0"/>
                <a:cs typeface="Consolas" panose="020B0609020204030204" pitchFamily="49" charset="0"/>
              </a:rPr>
              <a:t>int</a:t>
            </a:r>
          </a:p>
          <a:p>
            <a:pPr lvl="2" eaLnBrk="1" hangingPunct="1">
              <a:lnSpc>
                <a:spcPct val="80000"/>
              </a:lnSpc>
              <a:defRPr/>
            </a:pPr>
            <a:r>
              <a:rPr lang="en-US" altLang="en-US" dirty="0">
                <a:ea typeface="Times New Roman" pitchFamily="18" charset="0"/>
              </a:rPr>
              <a:t>pedantic,  but quiets compiler and prevents rare errors</a:t>
            </a:r>
          </a:p>
        </p:txBody>
      </p:sp>
      <p:sp>
        <p:nvSpPr>
          <p:cNvPr id="2" name="Text Placeholder 1">
            <a:extLst>
              <a:ext uri="{FF2B5EF4-FFF2-40B4-BE49-F238E27FC236}">
                <a16:creationId xmlns:a16="http://schemas.microsoft.com/office/drawing/2014/main" id="{35A8554C-7736-1C47-F2C3-81C7A582066E}"/>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753951BD-A0FF-D704-3C7E-028F2C4ACE5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968410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003CD9C8-B1BE-6249-9708-F45DD20A902F}"/>
              </a:ext>
            </a:extLst>
          </p:cNvPr>
          <p:cNvSpPr>
            <a:spLocks noGrp="1" noChangeArrowheads="1"/>
          </p:cNvSpPr>
          <p:nvPr>
            <p:ph type="title"/>
          </p:nvPr>
        </p:nvSpPr>
        <p:spPr/>
        <p:txBody>
          <a:bodyPr/>
          <a:lstStyle/>
          <a:p>
            <a:pPr eaLnBrk="1" hangingPunct="1">
              <a:defRPr/>
            </a:pPr>
            <a:r>
              <a:rPr lang="en-US" altLang="en-US" dirty="0">
                <a:ea typeface="ＭＳ Ｐゴシック" pitchFamily="34" charset="-128"/>
              </a:rPr>
              <a:t>Methods to traverse a </a:t>
            </a:r>
            <a:r>
              <a:rPr lang="en-US" altLang="en-US" dirty="0">
                <a:latin typeface="Consolas" panose="020B0609020204030204" pitchFamily="49" charset="0"/>
                <a:ea typeface="ＭＳ Ｐゴシック" pitchFamily="34" charset="-128"/>
                <a:cs typeface="Consolas" panose="020B0609020204030204" pitchFamily="49" charset="0"/>
              </a:rPr>
              <a:t>vector</a:t>
            </a:r>
          </a:p>
        </p:txBody>
      </p:sp>
      <p:sp>
        <p:nvSpPr>
          <p:cNvPr id="47107" name="Rectangle 3">
            <a:extLst>
              <a:ext uri="{FF2B5EF4-FFF2-40B4-BE49-F238E27FC236}">
                <a16:creationId xmlns:a16="http://schemas.microsoft.com/office/drawing/2014/main" id="{C04BB148-EBD5-E044-B7FE-37564F17992C}"/>
              </a:ext>
            </a:extLst>
          </p:cNvPr>
          <p:cNvSpPr>
            <a:spLocks noGrp="1" noChangeArrowheads="1"/>
          </p:cNvSpPr>
          <p:nvPr>
            <p:ph idx="1"/>
          </p:nvPr>
        </p:nvSpPr>
        <p:spPr/>
        <p:txBody>
          <a:bodyPr>
            <a:normAutofit/>
          </a:bodyPr>
          <a:lstStyle/>
          <a:p>
            <a:pPr eaLnBrk="1" hangingPunct="1">
              <a:lnSpc>
                <a:spcPct val="80000"/>
              </a:lnSpc>
              <a:buFontTx/>
              <a:buNone/>
              <a:defRPr/>
            </a:pPr>
            <a:endParaRPr lang="en-US" altLang="en-US" sz="750" dirty="0">
              <a:ea typeface="ＭＳ Ｐゴシック" pitchFamily="34" charset="-128"/>
            </a:endParaRPr>
          </a:p>
          <a:p>
            <a:pPr eaLnBrk="1" hangingPunct="1">
              <a:lnSpc>
                <a:spcPct val="80000"/>
              </a:lnSpc>
              <a:buFontTx/>
              <a:buNone/>
              <a:defRPr/>
            </a:pPr>
            <a:r>
              <a:rPr lang="en-US" altLang="en-US" sz="1400" dirty="0">
                <a:latin typeface="Consolas" panose="020B0609020204030204" pitchFamily="49" charset="0"/>
                <a:ea typeface="ＭＳ Ｐゴシック" pitchFamily="34" charset="-128"/>
                <a:cs typeface="Consolas" panose="020B0609020204030204" pitchFamily="49" charset="0"/>
              </a:rPr>
              <a:t>for(vector&lt;T&gt;::iterator p = </a:t>
            </a:r>
            <a:r>
              <a:rPr lang="en-US" altLang="en-US" sz="1400" dirty="0" err="1">
                <a:latin typeface="Consolas" panose="020B0609020204030204" pitchFamily="49" charset="0"/>
                <a:ea typeface="ＭＳ Ｐゴシック" pitchFamily="34" charset="-128"/>
                <a:cs typeface="Consolas" panose="020B0609020204030204" pitchFamily="49" charset="0"/>
              </a:rPr>
              <a:t>v.begin</a:t>
            </a:r>
            <a:r>
              <a:rPr lang="en-US" altLang="en-US" sz="1400" dirty="0">
                <a:latin typeface="Consolas" panose="020B0609020204030204" pitchFamily="49" charset="0"/>
                <a:ea typeface="ＭＳ Ｐゴシック" pitchFamily="34" charset="-128"/>
                <a:cs typeface="Consolas" panose="020B0609020204030204" pitchFamily="49" charset="0"/>
              </a:rPr>
              <a:t>(); p!=</a:t>
            </a:r>
            <a:r>
              <a:rPr lang="en-US" altLang="en-US" sz="1400" dirty="0" err="1">
                <a:latin typeface="Consolas" panose="020B0609020204030204" pitchFamily="49" charset="0"/>
                <a:ea typeface="ＭＳ Ｐゴシック" pitchFamily="34" charset="-128"/>
                <a:cs typeface="Consolas" panose="020B0609020204030204" pitchFamily="49" charset="0"/>
              </a:rPr>
              <a:t>v.end</a:t>
            </a:r>
            <a:r>
              <a:rPr lang="en-US" altLang="en-US" sz="1400" dirty="0">
                <a:latin typeface="Consolas" panose="020B0609020204030204" pitchFamily="49" charset="0"/>
                <a:ea typeface="ＭＳ Ｐゴシック" pitchFamily="34" charset="-128"/>
                <a:cs typeface="Consolas" panose="020B0609020204030204" pitchFamily="49" charset="0"/>
              </a:rPr>
              <a:t>(); ++p)</a:t>
            </a:r>
          </a:p>
          <a:p>
            <a:pPr eaLnBrk="1" hangingPunct="1">
              <a:lnSpc>
                <a:spcPct val="80000"/>
              </a:lnSpc>
              <a:buFontTx/>
              <a:buNone/>
              <a:defRPr/>
            </a:pPr>
            <a:r>
              <a:rPr lang="en-US" altLang="en-US" sz="1400" dirty="0">
                <a:latin typeface="Consolas" panose="020B0609020204030204" pitchFamily="49" charset="0"/>
                <a:ea typeface="ＭＳ Ｐゴシック" pitchFamily="34" charset="-128"/>
                <a:cs typeface="Consolas" panose="020B0609020204030204" pitchFamily="49" charset="0"/>
              </a:rPr>
              <a:t>	</a:t>
            </a:r>
            <a:r>
              <a:rPr lang="en-US" altLang="en-US" sz="1400" dirty="0">
                <a:solidFill>
                  <a:srgbClr val="00B050"/>
                </a:solidFill>
                <a:latin typeface="Consolas" panose="020B0609020204030204" pitchFamily="49" charset="0"/>
                <a:ea typeface="ＭＳ Ｐゴシック" pitchFamily="34" charset="-128"/>
                <a:cs typeface="Consolas" panose="020B0609020204030204" pitchFamily="49" charset="0"/>
              </a:rPr>
              <a:t>…	// do something with *p</a:t>
            </a:r>
          </a:p>
          <a:p>
            <a:pPr eaLnBrk="1" hangingPunct="1">
              <a:lnSpc>
                <a:spcPct val="80000"/>
              </a:lnSpc>
              <a:buFontTx/>
              <a:buNone/>
              <a:defRPr/>
            </a:pPr>
            <a:endParaRPr lang="en-US" altLang="en-US" sz="1400" dirty="0">
              <a:latin typeface="Consolas" panose="020B0609020204030204" pitchFamily="49" charset="0"/>
              <a:ea typeface="ＭＳ Ｐゴシック" pitchFamily="34" charset="-128"/>
              <a:cs typeface="Consolas" panose="020B0609020204030204" pitchFamily="49" charset="0"/>
            </a:endParaRPr>
          </a:p>
          <a:p>
            <a:pPr eaLnBrk="1" hangingPunct="1">
              <a:lnSpc>
                <a:spcPct val="80000"/>
              </a:lnSpc>
              <a:buFontTx/>
              <a:buNone/>
              <a:defRPr/>
            </a:pPr>
            <a:r>
              <a:rPr lang="en-US" altLang="en-US" sz="1400" dirty="0">
                <a:latin typeface="Consolas" panose="020B0609020204030204" pitchFamily="49" charset="0"/>
                <a:ea typeface="ＭＳ Ｐゴシック" pitchFamily="34" charset="-128"/>
                <a:cs typeface="Consolas" panose="020B0609020204030204" pitchFamily="49" charset="0"/>
              </a:rPr>
              <a:t>for(vector&lt;T&gt;::value_type x : v)</a:t>
            </a:r>
          </a:p>
          <a:p>
            <a:pPr eaLnBrk="1" hangingPunct="1">
              <a:lnSpc>
                <a:spcPct val="80000"/>
              </a:lnSpc>
              <a:buFontTx/>
              <a:buNone/>
              <a:defRPr/>
            </a:pPr>
            <a:r>
              <a:rPr lang="en-US" altLang="en-US" sz="1400" dirty="0">
                <a:latin typeface="Consolas" panose="020B0609020204030204" pitchFamily="49" charset="0"/>
                <a:ea typeface="ＭＳ Ｐゴシック" pitchFamily="34" charset="-128"/>
                <a:cs typeface="Consolas" panose="020B0609020204030204" pitchFamily="49" charset="0"/>
              </a:rPr>
              <a:t>	</a:t>
            </a:r>
            <a:r>
              <a:rPr lang="en-US" altLang="en-US" sz="1400" dirty="0">
                <a:solidFill>
                  <a:srgbClr val="00B050"/>
                </a:solidFill>
                <a:latin typeface="Consolas" panose="020B0609020204030204" pitchFamily="49" charset="0"/>
                <a:ea typeface="ＭＳ Ｐゴシック" pitchFamily="34" charset="-128"/>
                <a:cs typeface="Consolas" panose="020B0609020204030204" pitchFamily="49" charset="0"/>
              </a:rPr>
              <a:t>…	// do something with x</a:t>
            </a:r>
          </a:p>
          <a:p>
            <a:pPr eaLnBrk="1" hangingPunct="1">
              <a:lnSpc>
                <a:spcPct val="80000"/>
              </a:lnSpc>
              <a:buFontTx/>
              <a:buNone/>
              <a:defRPr/>
            </a:pPr>
            <a:endParaRPr lang="en-US" altLang="en-US" sz="1400" dirty="0">
              <a:latin typeface="Consolas" panose="020B0609020204030204" pitchFamily="49" charset="0"/>
              <a:ea typeface="ＭＳ Ｐゴシック" pitchFamily="34" charset="-128"/>
              <a:cs typeface="Consolas" panose="020B0609020204030204" pitchFamily="49" charset="0"/>
            </a:endParaRPr>
          </a:p>
          <a:p>
            <a:pPr eaLnBrk="1" hangingPunct="1">
              <a:lnSpc>
                <a:spcPct val="80000"/>
              </a:lnSpc>
              <a:buFontTx/>
              <a:buNone/>
              <a:defRPr/>
            </a:pPr>
            <a:r>
              <a:rPr lang="en-US" altLang="en-US" sz="1400" dirty="0">
                <a:latin typeface="Consolas" panose="020B0609020204030204" pitchFamily="49" charset="0"/>
                <a:ea typeface="ＭＳ Ｐゴシック" pitchFamily="34" charset="-128"/>
                <a:cs typeface="Consolas" panose="020B0609020204030204" pitchFamily="49" charset="0"/>
              </a:rPr>
              <a:t>for(auto&amp; x : v)</a:t>
            </a:r>
          </a:p>
          <a:p>
            <a:pPr eaLnBrk="1" hangingPunct="1">
              <a:lnSpc>
                <a:spcPct val="80000"/>
              </a:lnSpc>
              <a:buFontTx/>
              <a:buNone/>
              <a:defRPr/>
            </a:pPr>
            <a:r>
              <a:rPr lang="en-US" altLang="en-US" sz="1400" dirty="0">
                <a:latin typeface="Consolas" panose="020B0609020204030204" pitchFamily="49" charset="0"/>
                <a:ea typeface="ＭＳ Ｐゴシック" pitchFamily="34" charset="-128"/>
                <a:cs typeface="Consolas" panose="020B0609020204030204" pitchFamily="49" charset="0"/>
              </a:rPr>
              <a:t>	</a:t>
            </a:r>
            <a:r>
              <a:rPr lang="en-US" altLang="en-US" sz="1400" dirty="0">
                <a:solidFill>
                  <a:srgbClr val="00B050"/>
                </a:solidFill>
                <a:latin typeface="Consolas" panose="020B0609020204030204" pitchFamily="49" charset="0"/>
                <a:ea typeface="ＭＳ Ｐゴシック" pitchFamily="34" charset="-128"/>
                <a:cs typeface="Consolas" panose="020B0609020204030204" pitchFamily="49" charset="0"/>
              </a:rPr>
              <a:t>…	// do something with x</a:t>
            </a:r>
          </a:p>
          <a:p>
            <a:pPr eaLnBrk="1" hangingPunct="1">
              <a:lnSpc>
                <a:spcPct val="80000"/>
              </a:lnSpc>
              <a:buFontTx/>
              <a:buNone/>
              <a:defRPr/>
            </a:pPr>
            <a:endParaRPr lang="en-US" altLang="en-US" sz="1500" i="1" dirty="0">
              <a:ea typeface="ＭＳ Ｐゴシック" pitchFamily="34" charset="-128"/>
            </a:endParaRPr>
          </a:p>
          <a:p>
            <a:pPr eaLnBrk="1" hangingPunct="1">
              <a:lnSpc>
                <a:spcPct val="80000"/>
              </a:lnSpc>
              <a:buFontTx/>
              <a:buNone/>
              <a:defRPr/>
            </a:pPr>
            <a:endParaRPr lang="en-US" altLang="en-US" sz="675" b="1" dirty="0">
              <a:ea typeface="ＭＳ Ｐゴシック" pitchFamily="34" charset="-128"/>
            </a:endParaRPr>
          </a:p>
          <a:p>
            <a:pPr eaLnBrk="1" hangingPunct="1">
              <a:lnSpc>
                <a:spcPct val="80000"/>
              </a:lnSpc>
              <a:buFontTx/>
              <a:buNone/>
              <a:defRPr/>
            </a:pPr>
            <a:endParaRPr lang="en-US" altLang="en-US" sz="675" b="1" dirty="0">
              <a:ea typeface="ＭＳ Ｐゴシック" pitchFamily="34" charset="-128"/>
            </a:endParaRPr>
          </a:p>
          <a:p>
            <a:pPr eaLnBrk="1" hangingPunct="1">
              <a:lnSpc>
                <a:spcPct val="80000"/>
              </a:lnSpc>
              <a:defRPr/>
            </a:pPr>
            <a:r>
              <a:rPr lang="en-US" altLang="en-US" dirty="0">
                <a:ea typeface="ＭＳ Ｐゴシック" pitchFamily="34" charset="-128"/>
              </a:rPr>
              <a:t>“Range </a:t>
            </a:r>
            <a:r>
              <a:rPr lang="en-US" altLang="en-US" b="1" dirty="0">
                <a:latin typeface="Consolas" panose="020B0609020204030204" pitchFamily="49" charset="0"/>
                <a:ea typeface="ＭＳ Ｐゴシック" pitchFamily="34" charset="-128"/>
                <a:cs typeface="Consolas" panose="020B0609020204030204" pitchFamily="49" charset="0"/>
              </a:rPr>
              <a:t>for</a:t>
            </a:r>
            <a:r>
              <a:rPr lang="en-US" altLang="en-US" dirty="0">
                <a:ea typeface="ＭＳ Ｐゴシック" pitchFamily="34" charset="-128"/>
              </a:rPr>
              <a:t>”</a:t>
            </a:r>
          </a:p>
          <a:p>
            <a:pPr lvl="1" eaLnBrk="1" hangingPunct="1">
              <a:lnSpc>
                <a:spcPct val="80000"/>
              </a:lnSpc>
              <a:defRPr/>
            </a:pPr>
            <a:r>
              <a:rPr lang="en-US" altLang="en-US" sz="1500" dirty="0">
                <a:ea typeface="ＭＳ Ｐゴシック" pitchFamily="34" charset="-128"/>
              </a:rPr>
              <a:t>Use for the simplest loops</a:t>
            </a:r>
          </a:p>
          <a:p>
            <a:pPr lvl="2" eaLnBrk="1" hangingPunct="1">
              <a:lnSpc>
                <a:spcPct val="80000"/>
              </a:lnSpc>
              <a:defRPr/>
            </a:pPr>
            <a:r>
              <a:rPr lang="en-US" altLang="en-US" dirty="0">
                <a:ea typeface="ＭＳ Ｐゴシック" pitchFamily="34" charset="-128"/>
              </a:rPr>
              <a:t>Every element from </a:t>
            </a:r>
            <a:r>
              <a:rPr lang="en-US" altLang="en-US" b="1" dirty="0">
                <a:latin typeface="Consolas" panose="020B0609020204030204" pitchFamily="49" charset="0"/>
                <a:ea typeface="ＭＳ Ｐゴシック" pitchFamily="34" charset="-128"/>
                <a:cs typeface="Consolas" panose="020B0609020204030204" pitchFamily="49" charset="0"/>
              </a:rPr>
              <a:t>begin()</a:t>
            </a:r>
            <a:r>
              <a:rPr lang="en-US" altLang="en-US" b="1" dirty="0">
                <a:ea typeface="ＭＳ Ｐゴシック" pitchFamily="34" charset="-128"/>
              </a:rPr>
              <a:t> </a:t>
            </a:r>
            <a:r>
              <a:rPr lang="en-US" altLang="en-US" dirty="0">
                <a:ea typeface="ＭＳ Ｐゴシック" pitchFamily="34" charset="-128"/>
              </a:rPr>
              <a:t>to </a:t>
            </a:r>
            <a:r>
              <a:rPr lang="en-US" altLang="en-US" b="1" dirty="0">
                <a:latin typeface="Consolas" panose="020B0609020204030204" pitchFamily="49" charset="0"/>
                <a:ea typeface="ＭＳ Ｐゴシック" pitchFamily="34" charset="-128"/>
                <a:cs typeface="Consolas" panose="020B0609020204030204" pitchFamily="49" charset="0"/>
              </a:rPr>
              <a:t>end()</a:t>
            </a:r>
          </a:p>
          <a:p>
            <a:pPr lvl="1" eaLnBrk="1" hangingPunct="1">
              <a:lnSpc>
                <a:spcPct val="80000"/>
              </a:lnSpc>
              <a:defRPr/>
            </a:pPr>
            <a:r>
              <a:rPr lang="en-US" altLang="en-US" sz="1500" dirty="0">
                <a:ea typeface="ＭＳ Ｐゴシック" pitchFamily="34" charset="-128"/>
              </a:rPr>
              <a:t>Over one sequence</a:t>
            </a:r>
          </a:p>
          <a:p>
            <a:pPr lvl="1" eaLnBrk="1" hangingPunct="1">
              <a:lnSpc>
                <a:spcPct val="80000"/>
              </a:lnSpc>
              <a:defRPr/>
            </a:pPr>
            <a:r>
              <a:rPr lang="en-US" altLang="en-US" sz="1500" dirty="0">
                <a:ea typeface="ＭＳ Ｐゴシック" pitchFamily="34" charset="-128"/>
              </a:rPr>
              <a:t>When you don’t need to look at more than one element at a time</a:t>
            </a:r>
          </a:p>
          <a:p>
            <a:pPr lvl="1" eaLnBrk="1" hangingPunct="1">
              <a:lnSpc>
                <a:spcPct val="80000"/>
              </a:lnSpc>
              <a:defRPr/>
            </a:pPr>
            <a:r>
              <a:rPr lang="en-US" altLang="en-US" sz="1500" dirty="0">
                <a:ea typeface="ＭＳ Ｐゴシック" pitchFamily="34" charset="-128"/>
              </a:rPr>
              <a:t>When you don’t need to know the position of an element</a:t>
            </a:r>
          </a:p>
        </p:txBody>
      </p:sp>
      <p:sp>
        <p:nvSpPr>
          <p:cNvPr id="2" name="Text Placeholder 1">
            <a:extLst>
              <a:ext uri="{FF2B5EF4-FFF2-40B4-BE49-F238E27FC236}">
                <a16:creationId xmlns:a16="http://schemas.microsoft.com/office/drawing/2014/main" id="{1082C7FB-E0F5-D7F1-80B0-C236603701BF}"/>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2569C5EB-9946-8ED4-1388-A798BE4D588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534482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1756B-F252-D842-BCB2-6977A7752CA3}"/>
              </a:ext>
            </a:extLst>
          </p:cNvPr>
          <p:cNvSpPr>
            <a:spLocks noGrp="1"/>
          </p:cNvSpPr>
          <p:nvPr>
            <p:ph type="title"/>
          </p:nvPr>
        </p:nvSpPr>
        <p:spPr/>
        <p:txBody>
          <a:bodyPr/>
          <a:lstStyle/>
          <a:p>
            <a:pPr>
              <a:defRPr/>
            </a:pPr>
            <a:r>
              <a:rPr lang="en-US" dirty="0">
                <a:latin typeface="Consolas" panose="020B0609020204030204" pitchFamily="49" charset="0"/>
                <a:ea typeface="ＭＳ Ｐゴシック" charset="0"/>
                <a:cs typeface="Consolas" panose="020B0609020204030204" pitchFamily="49" charset="0"/>
              </a:rPr>
              <a:t>vector</a:t>
            </a:r>
            <a:r>
              <a:rPr lang="en-US" dirty="0">
                <a:ea typeface="ＭＳ Ｐゴシック" charset="0"/>
              </a:rPr>
              <a:t> vs. </a:t>
            </a:r>
            <a:r>
              <a:rPr lang="en-US" dirty="0">
                <a:latin typeface="Consolas" panose="020B0609020204030204" pitchFamily="49" charset="0"/>
                <a:ea typeface="ＭＳ Ｐゴシック" charset="0"/>
                <a:cs typeface="Consolas" panose="020B0609020204030204" pitchFamily="49" charset="0"/>
              </a:rPr>
              <a:t>list</a:t>
            </a:r>
          </a:p>
        </p:txBody>
      </p:sp>
      <p:sp>
        <p:nvSpPr>
          <p:cNvPr id="3" name="Content Placeholder 2">
            <a:extLst>
              <a:ext uri="{FF2B5EF4-FFF2-40B4-BE49-F238E27FC236}">
                <a16:creationId xmlns:a16="http://schemas.microsoft.com/office/drawing/2014/main" id="{74CEF5B2-13C8-654C-A8FA-5FF61D0B20FA}"/>
              </a:ext>
            </a:extLst>
          </p:cNvPr>
          <p:cNvSpPr>
            <a:spLocks noGrp="1"/>
          </p:cNvSpPr>
          <p:nvPr>
            <p:ph idx="1"/>
          </p:nvPr>
        </p:nvSpPr>
        <p:spPr/>
        <p:txBody>
          <a:bodyPr>
            <a:normAutofit lnSpcReduction="10000"/>
          </a:bodyPr>
          <a:lstStyle/>
          <a:p>
            <a:pPr>
              <a:defRPr/>
            </a:pPr>
            <a:r>
              <a:rPr lang="en-US" dirty="0">
                <a:ea typeface="ＭＳ Ｐゴシック" charset="0"/>
              </a:rPr>
              <a:t>By default, use a </a:t>
            </a:r>
            <a:r>
              <a:rPr lang="en-US" b="1" dirty="0">
                <a:latin typeface="Consolas" panose="020B0609020204030204" pitchFamily="49" charset="0"/>
                <a:ea typeface="ＭＳ Ｐゴシック" charset="0"/>
                <a:cs typeface="Consolas" panose="020B0609020204030204" pitchFamily="49" charset="0"/>
              </a:rPr>
              <a:t>vector</a:t>
            </a:r>
          </a:p>
          <a:p>
            <a:pPr lvl="1">
              <a:defRPr/>
            </a:pPr>
            <a:r>
              <a:rPr lang="en-US" sz="1500" dirty="0"/>
              <a:t>You need a reason not to</a:t>
            </a:r>
          </a:p>
          <a:p>
            <a:pPr lvl="1">
              <a:defRPr/>
            </a:pPr>
            <a:r>
              <a:rPr lang="en-US" sz="1500" dirty="0"/>
              <a:t>You can “grow” a vector (e.g., using </a:t>
            </a:r>
            <a:r>
              <a:rPr lang="en-US" sz="1500" b="1" dirty="0" err="1">
                <a:latin typeface="Consolas" panose="020B0609020204030204" pitchFamily="49" charset="0"/>
                <a:cs typeface="Consolas" panose="020B0609020204030204" pitchFamily="49" charset="0"/>
              </a:rPr>
              <a:t>push_back</a:t>
            </a:r>
            <a:r>
              <a:rPr lang="en-US" sz="1500" b="1" dirty="0">
                <a:latin typeface="Consolas" panose="020B0609020204030204" pitchFamily="49" charset="0"/>
                <a:cs typeface="Consolas" panose="020B0609020204030204" pitchFamily="49" charset="0"/>
              </a:rPr>
              <a:t>()</a:t>
            </a:r>
            <a:r>
              <a:rPr lang="en-US" sz="1500" dirty="0"/>
              <a:t>)</a:t>
            </a:r>
          </a:p>
          <a:p>
            <a:pPr lvl="1">
              <a:defRPr/>
            </a:pPr>
            <a:r>
              <a:rPr lang="en-US" sz="1500" dirty="0"/>
              <a:t>You can </a:t>
            </a:r>
            <a:r>
              <a:rPr lang="en-US" sz="1500" b="1" dirty="0">
                <a:latin typeface="Consolas" panose="020B0609020204030204" pitchFamily="49" charset="0"/>
                <a:cs typeface="Consolas" panose="020B0609020204030204" pitchFamily="49" charset="0"/>
              </a:rPr>
              <a:t>insert() </a:t>
            </a:r>
            <a:r>
              <a:rPr lang="en-US" sz="1500" dirty="0"/>
              <a:t>and </a:t>
            </a:r>
            <a:r>
              <a:rPr lang="en-US" sz="1500" b="1" dirty="0">
                <a:latin typeface="Consolas" panose="020B0609020204030204" pitchFamily="49" charset="0"/>
                <a:cs typeface="Consolas" panose="020B0609020204030204" pitchFamily="49" charset="0"/>
              </a:rPr>
              <a:t>erase() </a:t>
            </a:r>
            <a:r>
              <a:rPr lang="en-US" sz="1500" dirty="0"/>
              <a:t>in a vector</a:t>
            </a:r>
          </a:p>
          <a:p>
            <a:pPr lvl="1">
              <a:defRPr/>
            </a:pPr>
            <a:r>
              <a:rPr lang="en-US" sz="1500" dirty="0"/>
              <a:t>Vector elements are compactly stored and contiguous</a:t>
            </a:r>
          </a:p>
          <a:p>
            <a:pPr lvl="1">
              <a:defRPr/>
            </a:pPr>
            <a:r>
              <a:rPr lang="en-US" sz="1500" dirty="0"/>
              <a:t>For small vectors of small elements all operations are fast</a:t>
            </a:r>
          </a:p>
          <a:p>
            <a:pPr lvl="2">
              <a:defRPr/>
            </a:pPr>
            <a:r>
              <a:rPr lang="en-US" dirty="0"/>
              <a:t>compared to lists</a:t>
            </a:r>
          </a:p>
          <a:p>
            <a:pPr>
              <a:defRPr/>
            </a:pPr>
            <a:r>
              <a:rPr lang="en-US" dirty="0">
                <a:ea typeface="ＭＳ Ｐゴシック" charset="0"/>
              </a:rPr>
              <a:t>If you don’t want elements to move, use a </a:t>
            </a:r>
            <a:r>
              <a:rPr lang="en-US" b="1" dirty="0">
                <a:latin typeface="Consolas" panose="020B0609020204030204" pitchFamily="49" charset="0"/>
                <a:ea typeface="ＭＳ Ｐゴシック" charset="0"/>
                <a:cs typeface="Consolas" panose="020B0609020204030204" pitchFamily="49" charset="0"/>
              </a:rPr>
              <a:t>list</a:t>
            </a:r>
          </a:p>
          <a:p>
            <a:pPr lvl="1">
              <a:defRPr/>
            </a:pPr>
            <a:r>
              <a:rPr lang="en-US" sz="1500" dirty="0"/>
              <a:t>You can “grow” a list (e.g., using </a:t>
            </a:r>
            <a:r>
              <a:rPr lang="en-US" sz="1500" b="1" dirty="0" err="1">
                <a:latin typeface="Consolas" panose="020B0609020204030204" pitchFamily="49" charset="0"/>
                <a:cs typeface="Consolas" panose="020B0609020204030204" pitchFamily="49" charset="0"/>
              </a:rPr>
              <a:t>push_back</a:t>
            </a:r>
            <a:r>
              <a:rPr lang="en-US" sz="1500" b="1" dirty="0">
                <a:latin typeface="Consolas" panose="020B0609020204030204" pitchFamily="49" charset="0"/>
                <a:cs typeface="Consolas" panose="020B0609020204030204" pitchFamily="49" charset="0"/>
              </a:rPr>
              <a:t>() </a:t>
            </a:r>
            <a:r>
              <a:rPr lang="en-US" sz="1500" dirty="0"/>
              <a:t>and </a:t>
            </a:r>
            <a:r>
              <a:rPr lang="en-US" sz="1500" b="1" dirty="0" err="1">
                <a:latin typeface="Consolas" panose="020B0609020204030204" pitchFamily="49" charset="0"/>
                <a:cs typeface="Consolas" panose="020B0609020204030204" pitchFamily="49" charset="0"/>
              </a:rPr>
              <a:t>push_front</a:t>
            </a:r>
            <a:r>
              <a:rPr lang="en-US" sz="1500" b="1" dirty="0">
                <a:latin typeface="Consolas" panose="020B0609020204030204" pitchFamily="49" charset="0"/>
                <a:cs typeface="Consolas" panose="020B0609020204030204" pitchFamily="49" charset="0"/>
              </a:rPr>
              <a:t>()</a:t>
            </a:r>
            <a:r>
              <a:rPr lang="en-US" sz="1500" dirty="0"/>
              <a:t>)</a:t>
            </a:r>
          </a:p>
          <a:p>
            <a:pPr lvl="1">
              <a:defRPr/>
            </a:pPr>
            <a:r>
              <a:rPr lang="en-US" sz="1500" dirty="0"/>
              <a:t>You can </a:t>
            </a:r>
            <a:r>
              <a:rPr lang="en-US" sz="1500" b="1" dirty="0">
                <a:latin typeface="Consolas" panose="020B0609020204030204" pitchFamily="49" charset="0"/>
                <a:cs typeface="Consolas" panose="020B0609020204030204" pitchFamily="49" charset="0"/>
              </a:rPr>
              <a:t>insert()</a:t>
            </a:r>
            <a:r>
              <a:rPr lang="en-US" sz="1500" b="1" dirty="0"/>
              <a:t> </a:t>
            </a:r>
            <a:r>
              <a:rPr lang="en-US" sz="1500" dirty="0"/>
              <a:t>and </a:t>
            </a:r>
            <a:r>
              <a:rPr lang="en-US" sz="1500" b="1" dirty="0">
                <a:latin typeface="Consolas" panose="020B0609020204030204" pitchFamily="49" charset="0"/>
                <a:cs typeface="Consolas" panose="020B0609020204030204" pitchFamily="49" charset="0"/>
              </a:rPr>
              <a:t>erase()</a:t>
            </a:r>
            <a:r>
              <a:rPr lang="en-US" sz="1500" b="1" dirty="0"/>
              <a:t> </a:t>
            </a:r>
            <a:r>
              <a:rPr lang="en-US" sz="1500" dirty="0"/>
              <a:t>in a list</a:t>
            </a:r>
          </a:p>
          <a:p>
            <a:pPr lvl="1">
              <a:defRPr/>
            </a:pPr>
            <a:r>
              <a:rPr lang="en-US" sz="1500" dirty="0"/>
              <a:t>List elements are separately allocated</a:t>
            </a:r>
          </a:p>
          <a:p>
            <a:pPr>
              <a:defRPr/>
            </a:pPr>
            <a:r>
              <a:rPr lang="en-US" dirty="0">
                <a:ea typeface="ＭＳ Ｐゴシック" charset="0"/>
              </a:rPr>
              <a:t>Note that there are more containers, e.g.,</a:t>
            </a:r>
          </a:p>
          <a:p>
            <a:pPr lvl="1">
              <a:defRPr/>
            </a:pPr>
            <a:r>
              <a:rPr lang="en-US" sz="1500" dirty="0">
                <a:latin typeface="Consolas" panose="020B0609020204030204" pitchFamily="49" charset="0"/>
                <a:cs typeface="Consolas" panose="020B0609020204030204" pitchFamily="49" charset="0"/>
              </a:rPr>
              <a:t>map</a:t>
            </a:r>
          </a:p>
          <a:p>
            <a:pPr lvl="1">
              <a:defRPr/>
            </a:pPr>
            <a:r>
              <a:rPr lang="en-US" sz="1500" dirty="0">
                <a:latin typeface="Consolas" panose="020B0609020204030204" pitchFamily="49" charset="0"/>
                <a:cs typeface="Consolas" panose="020B0609020204030204" pitchFamily="49" charset="0"/>
              </a:rPr>
              <a:t>unordered_map</a:t>
            </a:r>
          </a:p>
          <a:p>
            <a:pPr>
              <a:defRPr/>
            </a:pPr>
            <a:endParaRPr lang="en-US" dirty="0">
              <a:ea typeface="ＭＳ Ｐゴシック" charset="0"/>
            </a:endParaRPr>
          </a:p>
        </p:txBody>
      </p:sp>
      <p:sp>
        <p:nvSpPr>
          <p:cNvPr id="6" name="Text Placeholder 5">
            <a:extLst>
              <a:ext uri="{FF2B5EF4-FFF2-40B4-BE49-F238E27FC236}">
                <a16:creationId xmlns:a16="http://schemas.microsoft.com/office/drawing/2014/main" id="{D8BA8A06-DC98-9B66-7185-8CB75EEA54A8}"/>
              </a:ext>
            </a:extLst>
          </p:cNvPr>
          <p:cNvSpPr>
            <a:spLocks noGrp="1"/>
          </p:cNvSpPr>
          <p:nvPr>
            <p:ph type="body" sz="quarter" idx="10"/>
          </p:nvPr>
        </p:nvSpPr>
        <p:spPr/>
        <p:txBody>
          <a:bodyPr/>
          <a:lstStyle/>
          <a:p>
            <a:endParaRPr lang="en-US"/>
          </a:p>
        </p:txBody>
      </p:sp>
      <p:sp>
        <p:nvSpPr>
          <p:cNvPr id="7" name="Text Placeholder 6">
            <a:extLst>
              <a:ext uri="{FF2B5EF4-FFF2-40B4-BE49-F238E27FC236}">
                <a16:creationId xmlns:a16="http://schemas.microsoft.com/office/drawing/2014/main" id="{8A995AC2-4BD9-48A2-9F7B-AE363D64731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30474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EC244-FCE1-C19B-191D-B6722F52905B}"/>
              </a:ext>
            </a:extLst>
          </p:cNvPr>
          <p:cNvSpPr>
            <a:spLocks noGrp="1"/>
          </p:cNvSpPr>
          <p:nvPr>
            <p:ph type="title"/>
          </p:nvPr>
        </p:nvSpPr>
        <p:spPr/>
        <p:txBody>
          <a:bodyPr/>
          <a:lstStyle/>
          <a:p>
            <a:r>
              <a:rPr lang="en-US" dirty="0"/>
              <a:t>Associative Containers</a:t>
            </a:r>
          </a:p>
        </p:txBody>
      </p:sp>
      <p:sp>
        <p:nvSpPr>
          <p:cNvPr id="4" name="Text Placeholder 3">
            <a:extLst>
              <a:ext uri="{FF2B5EF4-FFF2-40B4-BE49-F238E27FC236}">
                <a16:creationId xmlns:a16="http://schemas.microsoft.com/office/drawing/2014/main" id="{2E720BD9-79E7-D6ED-3D1D-17D73DCEAF3A}"/>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ACDEFF78-27D0-82E8-DD1D-B3F63EE69C96}"/>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20A139BC-2ADC-0ED6-7474-A74C9E1523EC}"/>
              </a:ext>
            </a:extLst>
          </p:cNvPr>
          <p:cNvPicPr>
            <a:picLocks noChangeAspect="1"/>
          </p:cNvPicPr>
          <p:nvPr/>
        </p:nvPicPr>
        <p:blipFill>
          <a:blip r:embed="rId2"/>
          <a:stretch>
            <a:fillRect/>
          </a:stretch>
        </p:blipFill>
        <p:spPr>
          <a:xfrm>
            <a:off x="1784404" y="2158621"/>
            <a:ext cx="6245853" cy="3757667"/>
          </a:xfrm>
          <a:prstGeom prst="rect">
            <a:avLst/>
          </a:prstGeom>
        </p:spPr>
      </p:pic>
      <p:sp>
        <p:nvSpPr>
          <p:cNvPr id="7" name="TextBox 6">
            <a:extLst>
              <a:ext uri="{FF2B5EF4-FFF2-40B4-BE49-F238E27FC236}">
                <a16:creationId xmlns:a16="http://schemas.microsoft.com/office/drawing/2014/main" id="{8E730279-3144-F372-407D-2748D6384618}"/>
              </a:ext>
            </a:extLst>
          </p:cNvPr>
          <p:cNvSpPr txBox="1"/>
          <p:nvPr/>
        </p:nvSpPr>
        <p:spPr>
          <a:xfrm>
            <a:off x="123269" y="6506504"/>
            <a:ext cx="4980851" cy="369332"/>
          </a:xfrm>
          <a:prstGeom prst="rect">
            <a:avLst/>
          </a:prstGeom>
          <a:noFill/>
        </p:spPr>
        <p:txBody>
          <a:bodyPr wrap="none" rtlCol="0">
            <a:spAutoFit/>
          </a:bodyPr>
          <a:lstStyle/>
          <a:p>
            <a:r>
              <a:rPr lang="en-US" dirty="0"/>
              <a:t>https://</a:t>
            </a:r>
            <a:r>
              <a:rPr lang="en-US" dirty="0" err="1"/>
              <a:t>hackingcpp.com</a:t>
            </a:r>
            <a:r>
              <a:rPr lang="en-US" dirty="0"/>
              <a:t>/</a:t>
            </a:r>
            <a:r>
              <a:rPr lang="en-US" dirty="0" err="1"/>
              <a:t>cpp</a:t>
            </a:r>
            <a:r>
              <a:rPr lang="en-US" dirty="0"/>
              <a:t>/std/</a:t>
            </a:r>
            <a:r>
              <a:rPr lang="en-US" dirty="0" err="1"/>
              <a:t>containers.html</a:t>
            </a:r>
            <a:endParaRPr lang="en-US" dirty="0"/>
          </a:p>
        </p:txBody>
      </p:sp>
    </p:spTree>
    <p:extLst>
      <p:ext uri="{BB962C8B-B14F-4D97-AF65-F5344CB8AC3E}">
        <p14:creationId xmlns:p14="http://schemas.microsoft.com/office/powerpoint/2010/main" val="481891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00458-7679-FF41-AA49-BC3CF068E3C6}"/>
              </a:ext>
            </a:extLst>
          </p:cNvPr>
          <p:cNvSpPr>
            <a:spLocks noGrp="1"/>
          </p:cNvSpPr>
          <p:nvPr>
            <p:ph type="title"/>
          </p:nvPr>
        </p:nvSpPr>
        <p:spPr/>
        <p:txBody>
          <a:bodyPr/>
          <a:lstStyle/>
          <a:p>
            <a:r>
              <a:rPr lang="en-US" dirty="0"/>
              <a:t>Associative Containers</a:t>
            </a:r>
          </a:p>
        </p:txBody>
      </p:sp>
      <p:sp>
        <p:nvSpPr>
          <p:cNvPr id="4" name="Text Placeholder 3">
            <a:extLst>
              <a:ext uri="{FF2B5EF4-FFF2-40B4-BE49-F238E27FC236}">
                <a16:creationId xmlns:a16="http://schemas.microsoft.com/office/drawing/2014/main" id="{656CDC38-4132-D840-BC58-A578ADD75E67}"/>
              </a:ext>
            </a:extLst>
          </p:cNvPr>
          <p:cNvSpPr>
            <a:spLocks noGrp="1"/>
          </p:cNvSpPr>
          <p:nvPr>
            <p:ph type="body" sz="quarter" idx="10"/>
          </p:nvPr>
        </p:nvSpPr>
        <p:spPr/>
        <p:txBody>
          <a:bodyPr/>
          <a:lstStyle/>
          <a:p>
            <a:r>
              <a:rPr lang="en-US" dirty="0"/>
              <a:t>Advanced Programming</a:t>
            </a:r>
          </a:p>
          <a:p>
            <a:endParaRPr lang="en-US" dirty="0"/>
          </a:p>
        </p:txBody>
      </p:sp>
      <p:sp>
        <p:nvSpPr>
          <p:cNvPr id="6" name="Text Placeholder 5">
            <a:extLst>
              <a:ext uri="{FF2B5EF4-FFF2-40B4-BE49-F238E27FC236}">
                <a16:creationId xmlns:a16="http://schemas.microsoft.com/office/drawing/2014/main" id="{3949DB9B-F340-DF43-A5E5-AEB139E3330E}"/>
              </a:ext>
            </a:extLst>
          </p:cNvPr>
          <p:cNvSpPr>
            <a:spLocks noGrp="1"/>
          </p:cNvSpPr>
          <p:nvPr>
            <p:ph type="body" sz="quarter" idx="12"/>
          </p:nvPr>
        </p:nvSpPr>
        <p:spPr/>
        <p:txBody>
          <a:bodyPr/>
          <a:lstStyle/>
          <a:p>
            <a:endParaRPr lang="en-US" dirty="0"/>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97767AF4-E45A-8647-9731-2F0AB8625C9D}"/>
              </a:ext>
            </a:extLst>
          </p:cNvPr>
          <p:cNvPicPr>
            <a:picLocks noChangeAspect="1"/>
          </p:cNvPicPr>
          <p:nvPr/>
        </p:nvPicPr>
        <p:blipFill rotWithShape="1">
          <a:blip r:embed="rId2"/>
          <a:srcRect l="1885" t="22381" r="4069" b="12381"/>
          <a:stretch/>
        </p:blipFill>
        <p:spPr>
          <a:xfrm>
            <a:off x="415787" y="3506531"/>
            <a:ext cx="4893100" cy="2121375"/>
          </a:xfrm>
          <a:prstGeom prst="rect">
            <a:avLst/>
          </a:prstGeom>
        </p:spPr>
      </p:pic>
      <p:sp>
        <p:nvSpPr>
          <p:cNvPr id="7" name="TextBox 6">
            <a:extLst>
              <a:ext uri="{FF2B5EF4-FFF2-40B4-BE49-F238E27FC236}">
                <a16:creationId xmlns:a16="http://schemas.microsoft.com/office/drawing/2014/main" id="{3E042B68-7A4F-4A41-B501-A276DE336970}"/>
              </a:ext>
            </a:extLst>
          </p:cNvPr>
          <p:cNvSpPr txBox="1"/>
          <p:nvPr/>
        </p:nvSpPr>
        <p:spPr>
          <a:xfrm>
            <a:off x="376299" y="5580403"/>
            <a:ext cx="5976893" cy="276999"/>
          </a:xfrm>
          <a:prstGeom prst="rect">
            <a:avLst/>
          </a:prstGeom>
          <a:noFill/>
        </p:spPr>
        <p:txBody>
          <a:bodyPr wrap="none" rtlCol="0">
            <a:spAutoFit/>
          </a:bodyPr>
          <a:lstStyle/>
          <a:p>
            <a:r>
              <a:rPr lang="en-US" sz="1200" dirty="0"/>
              <a:t>Image taken from Bo Qian’s YouTube “Introduction of STL 3: Associative Containers” </a:t>
            </a:r>
          </a:p>
        </p:txBody>
      </p:sp>
      <p:pic>
        <p:nvPicPr>
          <p:cNvPr id="8" name="Picture 7">
            <a:extLst>
              <a:ext uri="{FF2B5EF4-FFF2-40B4-BE49-F238E27FC236}">
                <a16:creationId xmlns:a16="http://schemas.microsoft.com/office/drawing/2014/main" id="{43635064-4328-8645-A19F-FD2E52DB6099}"/>
              </a:ext>
            </a:extLst>
          </p:cNvPr>
          <p:cNvPicPr>
            <a:picLocks noChangeAspect="1"/>
          </p:cNvPicPr>
          <p:nvPr/>
        </p:nvPicPr>
        <p:blipFill>
          <a:blip r:embed="rId3"/>
          <a:stretch>
            <a:fillRect/>
          </a:stretch>
        </p:blipFill>
        <p:spPr>
          <a:xfrm>
            <a:off x="5909553" y="1035687"/>
            <a:ext cx="2363358" cy="1969466"/>
          </a:xfrm>
          <a:prstGeom prst="rect">
            <a:avLst/>
          </a:prstGeom>
        </p:spPr>
      </p:pic>
      <p:sp>
        <p:nvSpPr>
          <p:cNvPr id="9" name="TextBox 8">
            <a:extLst>
              <a:ext uri="{FF2B5EF4-FFF2-40B4-BE49-F238E27FC236}">
                <a16:creationId xmlns:a16="http://schemas.microsoft.com/office/drawing/2014/main" id="{62CF4608-1ED5-BF4C-B0BB-7A0BE6A48603}"/>
              </a:ext>
            </a:extLst>
          </p:cNvPr>
          <p:cNvSpPr txBox="1"/>
          <p:nvPr/>
        </p:nvSpPr>
        <p:spPr>
          <a:xfrm>
            <a:off x="4985261" y="1103362"/>
            <a:ext cx="1848583" cy="300082"/>
          </a:xfrm>
          <a:prstGeom prst="rect">
            <a:avLst/>
          </a:prstGeom>
          <a:noFill/>
        </p:spPr>
        <p:txBody>
          <a:bodyPr wrap="none" rtlCol="0">
            <a:spAutoFit/>
          </a:bodyPr>
          <a:lstStyle/>
          <a:p>
            <a:r>
              <a:rPr lang="en-US" sz="1350" dirty="0"/>
              <a:t>stored as binary trees</a:t>
            </a:r>
          </a:p>
        </p:txBody>
      </p:sp>
      <p:sp>
        <p:nvSpPr>
          <p:cNvPr id="10" name="Rectangle 9">
            <a:extLst>
              <a:ext uri="{FF2B5EF4-FFF2-40B4-BE49-F238E27FC236}">
                <a16:creationId xmlns:a16="http://schemas.microsoft.com/office/drawing/2014/main" id="{7411C896-425A-CC47-B422-229014468951}"/>
              </a:ext>
            </a:extLst>
          </p:cNvPr>
          <p:cNvSpPr/>
          <p:nvPr/>
        </p:nvSpPr>
        <p:spPr>
          <a:xfrm>
            <a:off x="5767824" y="3506531"/>
            <a:ext cx="3376177" cy="1962076"/>
          </a:xfrm>
          <a:prstGeom prst="rect">
            <a:avLst/>
          </a:prstGeom>
        </p:spPr>
        <p:txBody>
          <a:bodyPr wrap="square">
            <a:spAutoFit/>
          </a:bodyPr>
          <a:lstStyle/>
          <a:p>
            <a:r>
              <a:rPr lang="en-GB" sz="1350" dirty="0">
                <a:solidFill>
                  <a:srgbClr val="000000"/>
                </a:solidFill>
                <a:latin typeface="Arial" panose="020B0604020202020204" pitchFamily="34" charset="0"/>
              </a:rPr>
              <a:t>The underlying data structure of an ordered associate container is a balanced search tree:</a:t>
            </a:r>
          </a:p>
          <a:p>
            <a:pPr>
              <a:buFont typeface="Arial" panose="020B0604020202020204" pitchFamily="34" charset="0"/>
              <a:buChar char="•"/>
            </a:pPr>
            <a:r>
              <a:rPr lang="en-GB" sz="1350" dirty="0">
                <a:solidFill>
                  <a:srgbClr val="000000"/>
                </a:solidFill>
                <a:latin typeface="Arial" panose="020B0604020202020204" pitchFamily="34" charset="0"/>
              </a:rPr>
              <a:t> logarithmic access time</a:t>
            </a:r>
          </a:p>
          <a:p>
            <a:pPr>
              <a:buFont typeface="Arial" panose="020B0604020202020204" pitchFamily="34" charset="0"/>
              <a:buChar char="•"/>
            </a:pPr>
            <a:r>
              <a:rPr lang="en-GB" sz="1350" dirty="0">
                <a:solidFill>
                  <a:srgbClr val="000000"/>
                </a:solidFill>
                <a:latin typeface="Arial" panose="020B0604020202020204" pitchFamily="34" charset="0"/>
              </a:rPr>
              <a:t> requires order comparisons of keys</a:t>
            </a:r>
          </a:p>
          <a:p>
            <a:pPr>
              <a:buFont typeface="Arial" panose="020B0604020202020204" pitchFamily="34" charset="0"/>
              <a:buChar char="•"/>
            </a:pPr>
            <a:r>
              <a:rPr lang="en-GB" sz="1350" dirty="0">
                <a:solidFill>
                  <a:srgbClr val="000000"/>
                </a:solidFill>
                <a:latin typeface="Arial" panose="020B0604020202020204" pitchFamily="34" charset="0"/>
              </a:rPr>
              <a:t> iteration in key order</a:t>
            </a:r>
          </a:p>
          <a:p>
            <a:pPr>
              <a:buFont typeface="Arial" panose="020B0604020202020204" pitchFamily="34" charset="0"/>
              <a:buChar char="•"/>
            </a:pPr>
            <a:r>
              <a:rPr lang="en-GB" sz="1350" dirty="0">
                <a:solidFill>
                  <a:srgbClr val="000000"/>
                </a:solidFill>
                <a:latin typeface="Arial" panose="020B0604020202020204" pitchFamily="34" charset="0"/>
              </a:rPr>
              <a:t> Iterators, pointers and references stay valid until the pointed to element is removed.</a:t>
            </a:r>
          </a:p>
        </p:txBody>
      </p:sp>
    </p:spTree>
    <p:extLst>
      <p:ext uri="{BB962C8B-B14F-4D97-AF65-F5344CB8AC3E}">
        <p14:creationId xmlns:p14="http://schemas.microsoft.com/office/powerpoint/2010/main" val="1773434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CF729-C03C-1D46-92D7-C3C3BC077073}"/>
              </a:ext>
            </a:extLst>
          </p:cNvPr>
          <p:cNvSpPr>
            <a:spLocks noGrp="1"/>
          </p:cNvSpPr>
          <p:nvPr>
            <p:ph type="title"/>
          </p:nvPr>
        </p:nvSpPr>
        <p:spPr/>
        <p:txBody>
          <a:bodyPr/>
          <a:lstStyle/>
          <a:p>
            <a:r>
              <a:rPr lang="en-US" dirty="0"/>
              <a:t>Unordered Containers</a:t>
            </a:r>
          </a:p>
        </p:txBody>
      </p:sp>
      <p:sp>
        <p:nvSpPr>
          <p:cNvPr id="4" name="Text Placeholder 3">
            <a:extLst>
              <a:ext uri="{FF2B5EF4-FFF2-40B4-BE49-F238E27FC236}">
                <a16:creationId xmlns:a16="http://schemas.microsoft.com/office/drawing/2014/main" id="{D70520FD-8C1E-A746-BDEB-EE5A144036C3}"/>
              </a:ext>
            </a:extLst>
          </p:cNvPr>
          <p:cNvSpPr>
            <a:spLocks noGrp="1"/>
          </p:cNvSpPr>
          <p:nvPr>
            <p:ph type="body" sz="quarter" idx="10"/>
          </p:nvPr>
        </p:nvSpPr>
        <p:spPr/>
        <p:txBody>
          <a:bodyPr/>
          <a:lstStyle/>
          <a:p>
            <a:r>
              <a:rPr lang="en-US" dirty="0"/>
              <a:t>Advanced Programming</a:t>
            </a:r>
          </a:p>
          <a:p>
            <a:endParaRPr lang="en-US" dirty="0"/>
          </a:p>
        </p:txBody>
      </p:sp>
      <p:sp>
        <p:nvSpPr>
          <p:cNvPr id="5" name="Text Placeholder 4">
            <a:extLst>
              <a:ext uri="{FF2B5EF4-FFF2-40B4-BE49-F238E27FC236}">
                <a16:creationId xmlns:a16="http://schemas.microsoft.com/office/drawing/2014/main" id="{61B86437-A2C6-F949-9818-E815C39846C8}"/>
              </a:ext>
            </a:extLst>
          </p:cNvPr>
          <p:cNvSpPr>
            <a:spLocks noGrp="1"/>
          </p:cNvSpPr>
          <p:nvPr>
            <p:ph type="body" sz="quarter" idx="12"/>
          </p:nvPr>
        </p:nvSpPr>
        <p:spPr/>
        <p:txBody>
          <a:bodyPr/>
          <a:lstStyle/>
          <a:p>
            <a:endParaRPr lang="en-US" dirty="0"/>
          </a:p>
          <a:p>
            <a:endParaRPr lang="en-US" dirty="0"/>
          </a:p>
        </p:txBody>
      </p:sp>
      <p:pic>
        <p:nvPicPr>
          <p:cNvPr id="7" name="Picture 6" descr="A picture containing object&#10;&#10;Description automatically generated">
            <a:extLst>
              <a:ext uri="{FF2B5EF4-FFF2-40B4-BE49-F238E27FC236}">
                <a16:creationId xmlns:a16="http://schemas.microsoft.com/office/drawing/2014/main" id="{B018F77C-95D0-0646-94F2-11D3F79AEA5E}"/>
              </a:ext>
            </a:extLst>
          </p:cNvPr>
          <p:cNvPicPr>
            <a:picLocks noChangeAspect="1"/>
          </p:cNvPicPr>
          <p:nvPr/>
        </p:nvPicPr>
        <p:blipFill rotWithShape="1">
          <a:blip r:embed="rId2"/>
          <a:srcRect l="942" t="24652" r="5705" b="3961"/>
          <a:stretch/>
        </p:blipFill>
        <p:spPr>
          <a:xfrm>
            <a:off x="461113" y="3311756"/>
            <a:ext cx="4617164" cy="2206667"/>
          </a:xfrm>
          <a:prstGeom prst="rect">
            <a:avLst/>
          </a:prstGeom>
        </p:spPr>
      </p:pic>
      <p:sp>
        <p:nvSpPr>
          <p:cNvPr id="8" name="TextBox 7">
            <a:extLst>
              <a:ext uri="{FF2B5EF4-FFF2-40B4-BE49-F238E27FC236}">
                <a16:creationId xmlns:a16="http://schemas.microsoft.com/office/drawing/2014/main" id="{F26BE929-3D4D-EA4C-94E1-76C15322B8DA}"/>
              </a:ext>
            </a:extLst>
          </p:cNvPr>
          <p:cNvSpPr txBox="1"/>
          <p:nvPr/>
        </p:nvSpPr>
        <p:spPr>
          <a:xfrm>
            <a:off x="192142" y="5518423"/>
            <a:ext cx="5932458" cy="276999"/>
          </a:xfrm>
          <a:prstGeom prst="rect">
            <a:avLst/>
          </a:prstGeom>
          <a:noFill/>
        </p:spPr>
        <p:txBody>
          <a:bodyPr wrap="none" rtlCol="0">
            <a:spAutoFit/>
          </a:bodyPr>
          <a:lstStyle/>
          <a:p>
            <a:r>
              <a:rPr lang="en-US" sz="1200" dirty="0"/>
              <a:t>Image taken from Bo Qian’s YouTube “Introduction of STL 4: Unordered Containers” </a:t>
            </a:r>
          </a:p>
        </p:txBody>
      </p:sp>
      <p:sp>
        <p:nvSpPr>
          <p:cNvPr id="9" name="TextBox 8">
            <a:extLst>
              <a:ext uri="{FF2B5EF4-FFF2-40B4-BE49-F238E27FC236}">
                <a16:creationId xmlns:a16="http://schemas.microsoft.com/office/drawing/2014/main" id="{A0F517C1-386F-F049-B9A5-D46252F670A7}"/>
              </a:ext>
            </a:extLst>
          </p:cNvPr>
          <p:cNvSpPr txBox="1"/>
          <p:nvPr/>
        </p:nvSpPr>
        <p:spPr>
          <a:xfrm>
            <a:off x="4730628" y="1197225"/>
            <a:ext cx="2787943" cy="369332"/>
          </a:xfrm>
          <a:prstGeom prst="rect">
            <a:avLst/>
          </a:prstGeom>
          <a:noFill/>
        </p:spPr>
        <p:txBody>
          <a:bodyPr wrap="none" rtlCol="0">
            <a:spAutoFit/>
          </a:bodyPr>
          <a:lstStyle/>
          <a:p>
            <a:r>
              <a:rPr lang="en-US" dirty="0"/>
              <a:t>Stored using hash tables:</a:t>
            </a:r>
          </a:p>
        </p:txBody>
      </p:sp>
      <p:pic>
        <p:nvPicPr>
          <p:cNvPr id="11" name="Picture 10">
            <a:extLst>
              <a:ext uri="{FF2B5EF4-FFF2-40B4-BE49-F238E27FC236}">
                <a16:creationId xmlns:a16="http://schemas.microsoft.com/office/drawing/2014/main" id="{529CE50D-75A2-3C4A-A022-4D248C1871B6}"/>
              </a:ext>
            </a:extLst>
          </p:cNvPr>
          <p:cNvPicPr>
            <a:picLocks noChangeAspect="1"/>
          </p:cNvPicPr>
          <p:nvPr/>
        </p:nvPicPr>
        <p:blipFill>
          <a:blip r:embed="rId3"/>
          <a:stretch>
            <a:fillRect/>
          </a:stretch>
        </p:blipFill>
        <p:spPr>
          <a:xfrm>
            <a:off x="5201001" y="1389454"/>
            <a:ext cx="3394603" cy="2486492"/>
          </a:xfrm>
          <a:prstGeom prst="rect">
            <a:avLst/>
          </a:prstGeom>
        </p:spPr>
      </p:pic>
      <p:sp>
        <p:nvSpPr>
          <p:cNvPr id="12" name="TextBox 11">
            <a:extLst>
              <a:ext uri="{FF2B5EF4-FFF2-40B4-BE49-F238E27FC236}">
                <a16:creationId xmlns:a16="http://schemas.microsoft.com/office/drawing/2014/main" id="{F237A4CC-62A6-4F44-815C-1ADEC5643F1A}"/>
              </a:ext>
            </a:extLst>
          </p:cNvPr>
          <p:cNvSpPr txBox="1"/>
          <p:nvPr/>
        </p:nvSpPr>
        <p:spPr>
          <a:xfrm>
            <a:off x="5740681" y="3883509"/>
            <a:ext cx="3339376" cy="300082"/>
          </a:xfrm>
          <a:prstGeom prst="rect">
            <a:avLst/>
          </a:prstGeom>
          <a:noFill/>
        </p:spPr>
        <p:txBody>
          <a:bodyPr wrap="none" rtlCol="0">
            <a:spAutoFit/>
          </a:bodyPr>
          <a:lstStyle/>
          <a:p>
            <a:r>
              <a:rPr lang="en-US" sz="1350" dirty="0"/>
              <a:t>search, insert and delete in constant time</a:t>
            </a:r>
          </a:p>
        </p:txBody>
      </p:sp>
    </p:spTree>
    <p:extLst>
      <p:ext uri="{BB962C8B-B14F-4D97-AF65-F5344CB8AC3E}">
        <p14:creationId xmlns:p14="http://schemas.microsoft.com/office/powerpoint/2010/main" val="1004476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FF9AA-EBCC-8145-B372-EFCEADC79BEF}"/>
              </a:ext>
            </a:extLst>
          </p:cNvPr>
          <p:cNvSpPr>
            <a:spLocks noGrp="1"/>
          </p:cNvSpPr>
          <p:nvPr>
            <p:ph type="title"/>
          </p:nvPr>
        </p:nvSpPr>
        <p:spPr/>
        <p:txBody>
          <a:bodyPr/>
          <a:lstStyle/>
          <a:p>
            <a:r>
              <a:rPr lang="en-US" dirty="0"/>
              <a:t>“C++ Success” by Bjarne </a:t>
            </a:r>
            <a:r>
              <a:rPr lang="en-US" dirty="0" err="1"/>
              <a:t>Stroustrup</a:t>
            </a:r>
            <a:endParaRPr lang="en-US" dirty="0"/>
          </a:p>
        </p:txBody>
      </p:sp>
      <p:sp>
        <p:nvSpPr>
          <p:cNvPr id="5" name="Content Placeholder 4">
            <a:extLst>
              <a:ext uri="{FF2B5EF4-FFF2-40B4-BE49-F238E27FC236}">
                <a16:creationId xmlns:a16="http://schemas.microsoft.com/office/drawing/2014/main" id="{0014814E-9CBF-AD4D-AFCD-FC72CE74B77A}"/>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46B7C46F-D26F-AE48-838F-35D5C38B85B1}"/>
              </a:ext>
            </a:extLst>
          </p:cNvPr>
          <p:cNvSpPr>
            <a:spLocks noGrp="1"/>
          </p:cNvSpPr>
          <p:nvPr>
            <p:ph type="body" sz="quarter" idx="10"/>
          </p:nvPr>
        </p:nvSpPr>
        <p:spPr/>
        <p:txBody>
          <a:bodyPr/>
          <a:lstStyle/>
          <a:p>
            <a:r>
              <a:rPr lang="en-US" dirty="0"/>
              <a:t>Advanced Programming</a:t>
            </a:r>
          </a:p>
          <a:p>
            <a:endParaRPr lang="en-US" dirty="0"/>
          </a:p>
        </p:txBody>
      </p:sp>
      <p:sp>
        <p:nvSpPr>
          <p:cNvPr id="7" name="Text Placeholder 6">
            <a:extLst>
              <a:ext uri="{FF2B5EF4-FFF2-40B4-BE49-F238E27FC236}">
                <a16:creationId xmlns:a16="http://schemas.microsoft.com/office/drawing/2014/main" id="{63ACE9A7-AE56-354A-96CB-9A47BED09F50}"/>
              </a:ext>
            </a:extLst>
          </p:cNvPr>
          <p:cNvSpPr>
            <a:spLocks noGrp="1"/>
          </p:cNvSpPr>
          <p:nvPr>
            <p:ph type="body" sz="quarter" idx="12"/>
          </p:nvPr>
        </p:nvSpPr>
        <p:spPr/>
        <p:txBody>
          <a:bodyPr/>
          <a:lstStyle/>
          <a:p>
            <a:endParaRPr lang="en-US" dirty="0"/>
          </a:p>
          <a:p>
            <a:endParaRPr lang="en-US" dirty="0"/>
          </a:p>
        </p:txBody>
      </p:sp>
      <p:pic>
        <p:nvPicPr>
          <p:cNvPr id="4" name="Picture 3">
            <a:extLst>
              <a:ext uri="{FF2B5EF4-FFF2-40B4-BE49-F238E27FC236}">
                <a16:creationId xmlns:a16="http://schemas.microsoft.com/office/drawing/2014/main" id="{9C4F5949-7F86-B64E-A91A-D1B71A043712}"/>
              </a:ext>
            </a:extLst>
          </p:cNvPr>
          <p:cNvPicPr>
            <a:picLocks noChangeAspect="1"/>
          </p:cNvPicPr>
          <p:nvPr/>
        </p:nvPicPr>
        <p:blipFill>
          <a:blip r:embed="rId2"/>
          <a:stretch>
            <a:fillRect/>
          </a:stretch>
        </p:blipFill>
        <p:spPr>
          <a:xfrm>
            <a:off x="1470988" y="2125266"/>
            <a:ext cx="6202025" cy="3767206"/>
          </a:xfrm>
          <a:prstGeom prst="rect">
            <a:avLst/>
          </a:prstGeom>
        </p:spPr>
      </p:pic>
      <p:sp>
        <p:nvSpPr>
          <p:cNvPr id="3" name="Oval 2">
            <a:extLst>
              <a:ext uri="{FF2B5EF4-FFF2-40B4-BE49-F238E27FC236}">
                <a16:creationId xmlns:a16="http://schemas.microsoft.com/office/drawing/2014/main" id="{832118C2-A1E7-4747-8AB1-B375C9BF8D95}"/>
              </a:ext>
            </a:extLst>
          </p:cNvPr>
          <p:cNvSpPr/>
          <p:nvPr/>
        </p:nvSpPr>
        <p:spPr>
          <a:xfrm>
            <a:off x="4127047" y="4408715"/>
            <a:ext cx="1138918" cy="1151164"/>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70037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CD9C0113-01CC-154D-930B-AEB93469E752}"/>
              </a:ext>
            </a:extLst>
          </p:cNvPr>
          <p:cNvSpPr>
            <a:spLocks noGrp="1" noChangeArrowheads="1"/>
          </p:cNvSpPr>
          <p:nvPr>
            <p:ph type="title"/>
          </p:nvPr>
        </p:nvSpPr>
        <p:spPr/>
        <p:txBody>
          <a:bodyPr/>
          <a:lstStyle/>
          <a:p>
            <a:pPr eaLnBrk="1" hangingPunct="1">
              <a:defRPr/>
            </a:pPr>
            <a:r>
              <a:rPr lang="en-US" altLang="en-US" dirty="0">
                <a:latin typeface="Consolas" panose="020B0609020204030204" pitchFamily="49" charset="0"/>
                <a:ea typeface="ＭＳ Ｐゴシック" pitchFamily="34" charset="-128"/>
                <a:cs typeface="Consolas" panose="020B0609020204030204" pitchFamily="49" charset="0"/>
              </a:rPr>
              <a:t>std::set</a:t>
            </a:r>
          </a:p>
        </p:txBody>
      </p:sp>
      <p:sp>
        <p:nvSpPr>
          <p:cNvPr id="87043" name="Rectangle 3">
            <a:extLst>
              <a:ext uri="{FF2B5EF4-FFF2-40B4-BE49-F238E27FC236}">
                <a16:creationId xmlns:a16="http://schemas.microsoft.com/office/drawing/2014/main" id="{4ACFCC6B-42B7-0641-A644-0A93588CAA5F}"/>
              </a:ext>
            </a:extLst>
          </p:cNvPr>
          <p:cNvSpPr>
            <a:spLocks noGrp="1" noChangeArrowheads="1"/>
          </p:cNvSpPr>
          <p:nvPr>
            <p:ph idx="1"/>
          </p:nvPr>
        </p:nvSpPr>
        <p:spPr/>
        <p:txBody>
          <a:bodyPr>
            <a:normAutofit/>
          </a:bodyPr>
          <a:lstStyle/>
          <a:p>
            <a:pPr eaLnBrk="1" hangingPunct="1">
              <a:lnSpc>
                <a:spcPct val="80000"/>
              </a:lnSpc>
              <a:defRPr/>
            </a:pPr>
            <a:r>
              <a:rPr lang="en-US" altLang="en-US" dirty="0">
                <a:ea typeface="ＭＳ Ｐゴシック" pitchFamily="34" charset="-128"/>
              </a:rPr>
              <a:t>A </a:t>
            </a:r>
            <a:r>
              <a:rPr lang="en-US" altLang="en-US" b="1" dirty="0">
                <a:latin typeface="Consolas" panose="020B0609020204030204" pitchFamily="49" charset="0"/>
                <a:ea typeface="ＭＳ Ｐゴシック" pitchFamily="34" charset="-128"/>
                <a:cs typeface="Consolas" panose="020B0609020204030204" pitchFamily="49" charset="0"/>
              </a:rPr>
              <a:t>set</a:t>
            </a:r>
            <a:r>
              <a:rPr lang="en-US" altLang="en-US" dirty="0">
                <a:ea typeface="ＭＳ Ｐゴシック" pitchFamily="34" charset="-128"/>
              </a:rPr>
              <a:t> is really an ordered balanced binary tree</a:t>
            </a:r>
          </a:p>
          <a:p>
            <a:pPr lvl="1" eaLnBrk="1" hangingPunct="1">
              <a:lnSpc>
                <a:spcPct val="80000"/>
              </a:lnSpc>
              <a:defRPr/>
            </a:pPr>
            <a:r>
              <a:rPr lang="en-US" altLang="en-US" dirty="0">
                <a:ea typeface="Times New Roman" pitchFamily="18" charset="0"/>
              </a:rPr>
              <a:t>By default ordered by &lt;</a:t>
            </a:r>
          </a:p>
          <a:p>
            <a:pPr lvl="1" eaLnBrk="1" hangingPunct="1">
              <a:lnSpc>
                <a:spcPct val="80000"/>
              </a:lnSpc>
              <a:defRPr/>
            </a:pPr>
            <a:r>
              <a:rPr lang="en-US" altLang="en-US" dirty="0">
                <a:ea typeface="Times New Roman" pitchFamily="18" charset="0"/>
              </a:rPr>
              <a:t>For example, </a:t>
            </a:r>
            <a:r>
              <a:rPr lang="en-US" altLang="en-US" b="1" dirty="0">
                <a:latin typeface="Consolas" panose="020B0609020204030204" pitchFamily="49" charset="0"/>
                <a:ea typeface="ＭＳ Ｐゴシック" pitchFamily="34" charset="-128"/>
                <a:cs typeface="Consolas" panose="020B0609020204030204" pitchFamily="49" charset="0"/>
              </a:rPr>
              <a:t>set&lt;string&gt; fruits</a:t>
            </a:r>
            <a:r>
              <a:rPr lang="en-US" altLang="en-US" dirty="0">
                <a:ea typeface="Times New Roman" pitchFamily="18" charset="0"/>
              </a:rPr>
              <a:t>;</a:t>
            </a:r>
          </a:p>
        </p:txBody>
      </p:sp>
      <p:sp>
        <p:nvSpPr>
          <p:cNvPr id="2" name="Text Placeholder 1">
            <a:extLst>
              <a:ext uri="{FF2B5EF4-FFF2-40B4-BE49-F238E27FC236}">
                <a16:creationId xmlns:a16="http://schemas.microsoft.com/office/drawing/2014/main" id="{2A4D9750-FA11-2CB1-6A52-991162FF5989}"/>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77AE53BF-5B01-06C6-FF97-298FDD5B6870}"/>
              </a:ext>
            </a:extLst>
          </p:cNvPr>
          <p:cNvSpPr>
            <a:spLocks noGrp="1"/>
          </p:cNvSpPr>
          <p:nvPr>
            <p:ph type="body" sz="quarter" idx="12"/>
          </p:nvPr>
        </p:nvSpPr>
        <p:spPr/>
        <p:txBody>
          <a:bodyPr/>
          <a:lstStyle/>
          <a:p>
            <a:endParaRPr lang="en-US"/>
          </a:p>
        </p:txBody>
      </p:sp>
      <p:sp>
        <p:nvSpPr>
          <p:cNvPr id="35845" name="Rectangle 4">
            <a:extLst>
              <a:ext uri="{FF2B5EF4-FFF2-40B4-BE49-F238E27FC236}">
                <a16:creationId xmlns:a16="http://schemas.microsoft.com/office/drawing/2014/main" id="{88E949B8-9971-8240-83A7-A7537B328BB1}"/>
              </a:ext>
            </a:extLst>
          </p:cNvPr>
          <p:cNvSpPr>
            <a:spLocks noChangeArrowheads="1"/>
          </p:cNvSpPr>
          <p:nvPr/>
        </p:nvSpPr>
        <p:spPr bwMode="auto">
          <a:xfrm>
            <a:off x="4057650" y="3657600"/>
            <a:ext cx="914400" cy="3429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050">
                <a:latin typeface="Consolas" panose="020B0609020204030204" pitchFamily="49" charset="0"/>
                <a:cs typeface="Consolas" panose="020B0609020204030204" pitchFamily="49" charset="0"/>
              </a:rPr>
              <a:t>Orange</a:t>
            </a:r>
          </a:p>
        </p:txBody>
      </p:sp>
      <p:sp>
        <p:nvSpPr>
          <p:cNvPr id="35846" name="Rectangle 5">
            <a:extLst>
              <a:ext uri="{FF2B5EF4-FFF2-40B4-BE49-F238E27FC236}">
                <a16:creationId xmlns:a16="http://schemas.microsoft.com/office/drawing/2014/main" id="{9FC765D8-55E6-8549-B169-F8FFECA965F3}"/>
              </a:ext>
            </a:extLst>
          </p:cNvPr>
          <p:cNvSpPr>
            <a:spLocks noChangeArrowheads="1"/>
          </p:cNvSpPr>
          <p:nvPr/>
        </p:nvSpPr>
        <p:spPr bwMode="auto">
          <a:xfrm>
            <a:off x="4572000" y="5257800"/>
            <a:ext cx="914400" cy="3429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050">
                <a:latin typeface="Consolas" panose="020B0609020204030204" pitchFamily="49" charset="0"/>
                <a:cs typeface="Consolas" panose="020B0609020204030204" pitchFamily="49" charset="0"/>
              </a:rPr>
              <a:t>Plum</a:t>
            </a:r>
          </a:p>
        </p:txBody>
      </p:sp>
      <p:sp>
        <p:nvSpPr>
          <p:cNvPr id="35847" name="Rectangle 6">
            <a:extLst>
              <a:ext uri="{FF2B5EF4-FFF2-40B4-BE49-F238E27FC236}">
                <a16:creationId xmlns:a16="http://schemas.microsoft.com/office/drawing/2014/main" id="{1CC0086F-E91A-FC4C-988E-5F21054BD216}"/>
              </a:ext>
            </a:extLst>
          </p:cNvPr>
          <p:cNvSpPr>
            <a:spLocks noChangeArrowheads="1"/>
          </p:cNvSpPr>
          <p:nvPr/>
        </p:nvSpPr>
        <p:spPr bwMode="auto">
          <a:xfrm>
            <a:off x="3429000" y="5257800"/>
            <a:ext cx="914400" cy="3429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050">
                <a:latin typeface="Consolas" panose="020B0609020204030204" pitchFamily="49" charset="0"/>
                <a:cs typeface="Consolas" panose="020B0609020204030204" pitchFamily="49" charset="0"/>
              </a:rPr>
              <a:t>Kiwi</a:t>
            </a:r>
          </a:p>
        </p:txBody>
      </p:sp>
      <p:sp>
        <p:nvSpPr>
          <p:cNvPr id="35848" name="Rectangle 7">
            <a:extLst>
              <a:ext uri="{FF2B5EF4-FFF2-40B4-BE49-F238E27FC236}">
                <a16:creationId xmlns:a16="http://schemas.microsoft.com/office/drawing/2014/main" id="{EE648EC9-170D-484E-8266-580847D7B067}"/>
              </a:ext>
            </a:extLst>
          </p:cNvPr>
          <p:cNvSpPr>
            <a:spLocks noChangeArrowheads="1"/>
          </p:cNvSpPr>
          <p:nvPr/>
        </p:nvSpPr>
        <p:spPr bwMode="auto">
          <a:xfrm>
            <a:off x="2228850" y="5257800"/>
            <a:ext cx="914400" cy="3429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050">
                <a:latin typeface="Consolas" panose="020B0609020204030204" pitchFamily="49" charset="0"/>
                <a:cs typeface="Consolas" panose="020B0609020204030204" pitchFamily="49" charset="0"/>
              </a:rPr>
              <a:t>Apple</a:t>
            </a:r>
          </a:p>
        </p:txBody>
      </p:sp>
      <p:sp>
        <p:nvSpPr>
          <p:cNvPr id="35849" name="Rectangle 8">
            <a:extLst>
              <a:ext uri="{FF2B5EF4-FFF2-40B4-BE49-F238E27FC236}">
                <a16:creationId xmlns:a16="http://schemas.microsoft.com/office/drawing/2014/main" id="{7738E479-9B4A-3341-9001-FA0181522AAC}"/>
              </a:ext>
            </a:extLst>
          </p:cNvPr>
          <p:cNvSpPr>
            <a:spLocks noChangeArrowheads="1"/>
          </p:cNvSpPr>
          <p:nvPr/>
        </p:nvSpPr>
        <p:spPr bwMode="auto">
          <a:xfrm>
            <a:off x="4972050" y="4457700"/>
            <a:ext cx="914400" cy="3429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050">
                <a:latin typeface="Consolas" panose="020B0609020204030204" pitchFamily="49" charset="0"/>
                <a:cs typeface="Consolas" panose="020B0609020204030204" pitchFamily="49" charset="0"/>
              </a:rPr>
              <a:t>Quince</a:t>
            </a:r>
          </a:p>
        </p:txBody>
      </p:sp>
      <p:sp>
        <p:nvSpPr>
          <p:cNvPr id="35850" name="Rectangle 9">
            <a:extLst>
              <a:ext uri="{FF2B5EF4-FFF2-40B4-BE49-F238E27FC236}">
                <a16:creationId xmlns:a16="http://schemas.microsoft.com/office/drawing/2014/main" id="{DFAD484C-27BF-9240-921C-497C5596794A}"/>
              </a:ext>
            </a:extLst>
          </p:cNvPr>
          <p:cNvSpPr>
            <a:spLocks noChangeArrowheads="1"/>
          </p:cNvSpPr>
          <p:nvPr/>
        </p:nvSpPr>
        <p:spPr bwMode="auto">
          <a:xfrm>
            <a:off x="3086100" y="4457700"/>
            <a:ext cx="914400" cy="3429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050">
                <a:latin typeface="Consolas" panose="020B0609020204030204" pitchFamily="49" charset="0"/>
                <a:cs typeface="Consolas" panose="020B0609020204030204" pitchFamily="49" charset="0"/>
              </a:rPr>
              <a:t>Grape</a:t>
            </a:r>
          </a:p>
        </p:txBody>
      </p:sp>
      <p:sp>
        <p:nvSpPr>
          <p:cNvPr id="35851" name="Text Box 10">
            <a:extLst>
              <a:ext uri="{FF2B5EF4-FFF2-40B4-BE49-F238E27FC236}">
                <a16:creationId xmlns:a16="http://schemas.microsoft.com/office/drawing/2014/main" id="{5C992424-4E40-5D42-A624-843D2028B676}"/>
              </a:ext>
            </a:extLst>
          </p:cNvPr>
          <p:cNvSpPr txBox="1">
            <a:spLocks noChangeArrowheads="1"/>
          </p:cNvSpPr>
          <p:nvPr/>
        </p:nvSpPr>
        <p:spPr bwMode="auto">
          <a:xfrm>
            <a:off x="3429000" y="3657601"/>
            <a:ext cx="742950" cy="261610"/>
          </a:xfrm>
          <a:prstGeom prst="rect">
            <a:avLst/>
          </a:prstGeom>
          <a:noFill/>
          <a:ln>
            <a:noFill/>
          </a:ln>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050" dirty="0">
                <a:latin typeface="Consolas" panose="020B0609020204030204" pitchFamily="49" charset="0"/>
                <a:cs typeface="Consolas" panose="020B0609020204030204" pitchFamily="49" charset="0"/>
              </a:rPr>
              <a:t>fruits:</a:t>
            </a:r>
          </a:p>
        </p:txBody>
      </p:sp>
      <p:cxnSp>
        <p:nvCxnSpPr>
          <p:cNvPr id="35852" name="AutoShape 11">
            <a:extLst>
              <a:ext uri="{FF2B5EF4-FFF2-40B4-BE49-F238E27FC236}">
                <a16:creationId xmlns:a16="http://schemas.microsoft.com/office/drawing/2014/main" id="{78473A2C-11CF-C844-94F1-EAE9200BE167}"/>
              </a:ext>
            </a:extLst>
          </p:cNvPr>
          <p:cNvCxnSpPr>
            <a:cxnSpLocks noChangeShapeType="1"/>
            <a:stCxn id="35845" idx="2"/>
            <a:endCxn id="35850" idx="0"/>
          </p:cNvCxnSpPr>
          <p:nvPr/>
        </p:nvCxnSpPr>
        <p:spPr bwMode="auto">
          <a:xfrm flipH="1">
            <a:off x="3543300" y="4000500"/>
            <a:ext cx="971550" cy="457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853" name="AutoShape 12">
            <a:extLst>
              <a:ext uri="{FF2B5EF4-FFF2-40B4-BE49-F238E27FC236}">
                <a16:creationId xmlns:a16="http://schemas.microsoft.com/office/drawing/2014/main" id="{C359D087-AFCD-6347-ADEF-DEFCFA4AE82D}"/>
              </a:ext>
            </a:extLst>
          </p:cNvPr>
          <p:cNvCxnSpPr>
            <a:cxnSpLocks noChangeShapeType="1"/>
            <a:stCxn id="35845" idx="2"/>
            <a:endCxn id="35849" idx="0"/>
          </p:cNvCxnSpPr>
          <p:nvPr/>
        </p:nvCxnSpPr>
        <p:spPr bwMode="auto">
          <a:xfrm>
            <a:off x="4514850" y="4000500"/>
            <a:ext cx="914400" cy="457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854" name="AutoShape 13">
            <a:extLst>
              <a:ext uri="{FF2B5EF4-FFF2-40B4-BE49-F238E27FC236}">
                <a16:creationId xmlns:a16="http://schemas.microsoft.com/office/drawing/2014/main" id="{B11FF497-B166-C74E-A55B-FB7A176C067B}"/>
              </a:ext>
            </a:extLst>
          </p:cNvPr>
          <p:cNvCxnSpPr>
            <a:cxnSpLocks noChangeShapeType="1"/>
            <a:stCxn id="35849" idx="2"/>
            <a:endCxn id="35846" idx="0"/>
          </p:cNvCxnSpPr>
          <p:nvPr/>
        </p:nvCxnSpPr>
        <p:spPr bwMode="auto">
          <a:xfrm flipH="1">
            <a:off x="5029200" y="4800600"/>
            <a:ext cx="400050" cy="457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855" name="AutoShape 14">
            <a:extLst>
              <a:ext uri="{FF2B5EF4-FFF2-40B4-BE49-F238E27FC236}">
                <a16:creationId xmlns:a16="http://schemas.microsoft.com/office/drawing/2014/main" id="{6DEFCCCF-636F-DE44-B5EF-A93EC2CC1275}"/>
              </a:ext>
            </a:extLst>
          </p:cNvPr>
          <p:cNvCxnSpPr>
            <a:cxnSpLocks noChangeShapeType="1"/>
            <a:stCxn id="35850" idx="2"/>
            <a:endCxn id="35847" idx="0"/>
          </p:cNvCxnSpPr>
          <p:nvPr/>
        </p:nvCxnSpPr>
        <p:spPr bwMode="auto">
          <a:xfrm>
            <a:off x="3543300" y="4800600"/>
            <a:ext cx="342900" cy="457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856" name="AutoShape 15">
            <a:extLst>
              <a:ext uri="{FF2B5EF4-FFF2-40B4-BE49-F238E27FC236}">
                <a16:creationId xmlns:a16="http://schemas.microsoft.com/office/drawing/2014/main" id="{B524D1BF-64BF-D44E-93C4-57BAD3E6A03E}"/>
              </a:ext>
            </a:extLst>
          </p:cNvPr>
          <p:cNvCxnSpPr>
            <a:cxnSpLocks noChangeShapeType="1"/>
            <a:stCxn id="35850" idx="2"/>
            <a:endCxn id="35848" idx="0"/>
          </p:cNvCxnSpPr>
          <p:nvPr/>
        </p:nvCxnSpPr>
        <p:spPr bwMode="auto">
          <a:xfrm flipH="1">
            <a:off x="2686050" y="4800600"/>
            <a:ext cx="857250" cy="457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5857" name="Rectangle 16">
            <a:extLst>
              <a:ext uri="{FF2B5EF4-FFF2-40B4-BE49-F238E27FC236}">
                <a16:creationId xmlns:a16="http://schemas.microsoft.com/office/drawing/2014/main" id="{DB2CEAB5-38E1-F348-B917-39CCA1CE6C95}"/>
              </a:ext>
            </a:extLst>
          </p:cNvPr>
          <p:cNvSpPr>
            <a:spLocks noChangeArrowheads="1"/>
          </p:cNvSpPr>
          <p:nvPr/>
        </p:nvSpPr>
        <p:spPr bwMode="auto">
          <a:xfrm>
            <a:off x="6743700" y="3086100"/>
            <a:ext cx="1085850" cy="12001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endParaRPr lang="en-US" altLang="en-US" sz="1050">
              <a:latin typeface="Consolas" panose="020B0609020204030204" pitchFamily="49" charset="0"/>
              <a:cs typeface="Consolas" panose="020B0609020204030204" pitchFamily="49" charset="0"/>
            </a:endParaRPr>
          </a:p>
          <a:p>
            <a:pPr algn="ctr" eaLnBrk="1" hangingPunct="1">
              <a:spcBef>
                <a:spcPct val="0"/>
              </a:spcBef>
              <a:buClrTx/>
              <a:buSzTx/>
              <a:buFontTx/>
              <a:buNone/>
            </a:pPr>
            <a:r>
              <a:rPr lang="en-US" altLang="en-US" sz="1050">
                <a:latin typeface="Consolas" panose="020B0609020204030204" pitchFamily="49" charset="0"/>
                <a:cs typeface="Consolas" panose="020B0609020204030204" pitchFamily="49" charset="0"/>
              </a:rPr>
              <a:t>Key first</a:t>
            </a:r>
          </a:p>
          <a:p>
            <a:pPr algn="ctr" eaLnBrk="1" hangingPunct="1">
              <a:spcBef>
                <a:spcPct val="0"/>
              </a:spcBef>
              <a:buClrTx/>
              <a:buSzTx/>
              <a:buFontTx/>
              <a:buNone/>
            </a:pPr>
            <a:endParaRPr lang="en-US" altLang="en-US" sz="1050">
              <a:latin typeface="Consolas" panose="020B0609020204030204" pitchFamily="49" charset="0"/>
              <a:cs typeface="Consolas" panose="020B0609020204030204" pitchFamily="49" charset="0"/>
            </a:endParaRPr>
          </a:p>
          <a:p>
            <a:pPr algn="ctr" eaLnBrk="1" hangingPunct="1">
              <a:spcBef>
                <a:spcPct val="0"/>
              </a:spcBef>
              <a:buClrTx/>
              <a:buSzTx/>
              <a:buFontTx/>
              <a:buNone/>
            </a:pPr>
            <a:r>
              <a:rPr lang="en-US" altLang="en-US" sz="1050">
                <a:latin typeface="Consolas" panose="020B0609020204030204" pitchFamily="49" charset="0"/>
                <a:cs typeface="Consolas" panose="020B0609020204030204" pitchFamily="49" charset="0"/>
              </a:rPr>
              <a:t>Node* left</a:t>
            </a:r>
          </a:p>
          <a:p>
            <a:pPr algn="ctr" eaLnBrk="1" hangingPunct="1">
              <a:spcBef>
                <a:spcPct val="0"/>
              </a:spcBef>
              <a:buClrTx/>
              <a:buSzTx/>
              <a:buFontTx/>
              <a:buNone/>
            </a:pPr>
            <a:r>
              <a:rPr lang="en-US" altLang="en-US" sz="1050">
                <a:latin typeface="Consolas" panose="020B0609020204030204" pitchFamily="49" charset="0"/>
                <a:cs typeface="Consolas" panose="020B0609020204030204" pitchFamily="49" charset="0"/>
              </a:rPr>
              <a:t>Node* right</a:t>
            </a:r>
          </a:p>
          <a:p>
            <a:pPr algn="ctr" eaLnBrk="1" hangingPunct="1">
              <a:spcBef>
                <a:spcPct val="0"/>
              </a:spcBef>
              <a:buClrTx/>
              <a:buSzTx/>
              <a:buFontTx/>
              <a:buNone/>
            </a:pPr>
            <a:r>
              <a:rPr lang="en-US" altLang="en-US" sz="1050">
                <a:latin typeface="Consolas" panose="020B0609020204030204" pitchFamily="49" charset="0"/>
                <a:cs typeface="Consolas" panose="020B0609020204030204" pitchFamily="49" charset="0"/>
              </a:rPr>
              <a:t>…</a:t>
            </a:r>
          </a:p>
        </p:txBody>
      </p:sp>
      <p:sp>
        <p:nvSpPr>
          <p:cNvPr id="35858" name="Text Box 17">
            <a:extLst>
              <a:ext uri="{FF2B5EF4-FFF2-40B4-BE49-F238E27FC236}">
                <a16:creationId xmlns:a16="http://schemas.microsoft.com/office/drawing/2014/main" id="{EA5A5354-30B4-BD4B-8D94-F655F77A7C07}"/>
              </a:ext>
            </a:extLst>
          </p:cNvPr>
          <p:cNvSpPr txBox="1">
            <a:spLocks noChangeArrowheads="1"/>
          </p:cNvSpPr>
          <p:nvPr/>
        </p:nvSpPr>
        <p:spPr bwMode="auto">
          <a:xfrm>
            <a:off x="5829300" y="2971801"/>
            <a:ext cx="971550" cy="261610"/>
          </a:xfrm>
          <a:prstGeom prst="rect">
            <a:avLst/>
          </a:prstGeom>
          <a:noFill/>
          <a:ln>
            <a:noFill/>
          </a:ln>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050">
                <a:latin typeface="Consolas" panose="020B0609020204030204" pitchFamily="49" charset="0"/>
                <a:cs typeface="Consolas" panose="020B0609020204030204" pitchFamily="49" charset="0"/>
              </a:rPr>
              <a:t>set node:</a:t>
            </a:r>
          </a:p>
        </p:txBody>
      </p:sp>
      <p:cxnSp>
        <p:nvCxnSpPr>
          <p:cNvPr id="35859" name="AutoShape 18">
            <a:extLst>
              <a:ext uri="{FF2B5EF4-FFF2-40B4-BE49-F238E27FC236}">
                <a16:creationId xmlns:a16="http://schemas.microsoft.com/office/drawing/2014/main" id="{89AD021C-ED9D-DF46-9071-FC0C571E3C1D}"/>
              </a:ext>
            </a:extLst>
          </p:cNvPr>
          <p:cNvCxnSpPr>
            <a:cxnSpLocks noChangeShapeType="1"/>
            <a:stCxn id="35857" idx="1"/>
            <a:endCxn id="35857" idx="3"/>
          </p:cNvCxnSpPr>
          <p:nvPr/>
        </p:nvCxnSpPr>
        <p:spPr bwMode="auto">
          <a:xfrm>
            <a:off x="6743700" y="3686175"/>
            <a:ext cx="10858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51526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D4408-4FF7-B74A-9BF8-928A08E51896}"/>
              </a:ext>
            </a:extLst>
          </p:cNvPr>
          <p:cNvSpPr>
            <a:spLocks noGrp="1"/>
          </p:cNvSpPr>
          <p:nvPr>
            <p:ph type="title"/>
          </p:nvPr>
        </p:nvSpPr>
        <p:spPr>
          <a:xfrm>
            <a:off x="342900" y="1497219"/>
            <a:ext cx="8229600" cy="507556"/>
          </a:xfrm>
        </p:spPr>
        <p:txBody>
          <a:bodyPr/>
          <a:lstStyle/>
          <a:p>
            <a:r>
              <a:rPr lang="en-US" dirty="0"/>
              <a:t>Associative Containers: Sets</a:t>
            </a:r>
          </a:p>
        </p:txBody>
      </p:sp>
      <p:sp>
        <p:nvSpPr>
          <p:cNvPr id="4" name="Text Placeholder 3">
            <a:extLst>
              <a:ext uri="{FF2B5EF4-FFF2-40B4-BE49-F238E27FC236}">
                <a16:creationId xmlns:a16="http://schemas.microsoft.com/office/drawing/2014/main" id="{EA7DDD2E-1ADB-9547-9F67-DFBDEE0D8BC0}"/>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353C31A2-E1E6-B741-8265-39FB97A86C67}"/>
              </a:ext>
            </a:extLst>
          </p:cNvPr>
          <p:cNvSpPr>
            <a:spLocks noGrp="1"/>
          </p:cNvSpPr>
          <p:nvPr>
            <p:ph type="body" sz="quarter" idx="12"/>
          </p:nvPr>
        </p:nvSpPr>
        <p:spPr/>
        <p:txBody>
          <a:bodyPr/>
          <a:lstStyle/>
          <a:p>
            <a:endParaRPr lang="en-US"/>
          </a:p>
        </p:txBody>
      </p:sp>
      <p:sp>
        <p:nvSpPr>
          <p:cNvPr id="3" name="TextBox 2">
            <a:extLst>
              <a:ext uri="{FF2B5EF4-FFF2-40B4-BE49-F238E27FC236}">
                <a16:creationId xmlns:a16="http://schemas.microsoft.com/office/drawing/2014/main" id="{F01C2A67-B6B0-02AC-4B5B-4F3BB3A8F603}"/>
              </a:ext>
            </a:extLst>
          </p:cNvPr>
          <p:cNvSpPr txBox="1"/>
          <p:nvPr/>
        </p:nvSpPr>
        <p:spPr>
          <a:xfrm>
            <a:off x="123269" y="6506504"/>
            <a:ext cx="4980851" cy="369332"/>
          </a:xfrm>
          <a:prstGeom prst="rect">
            <a:avLst/>
          </a:prstGeom>
          <a:noFill/>
        </p:spPr>
        <p:txBody>
          <a:bodyPr wrap="none" rtlCol="0">
            <a:spAutoFit/>
          </a:bodyPr>
          <a:lstStyle/>
          <a:p>
            <a:r>
              <a:rPr lang="en-US" dirty="0"/>
              <a:t>https://</a:t>
            </a:r>
            <a:r>
              <a:rPr lang="en-US" dirty="0" err="1"/>
              <a:t>hackingcpp.com</a:t>
            </a:r>
            <a:r>
              <a:rPr lang="en-US" dirty="0"/>
              <a:t>/</a:t>
            </a:r>
            <a:r>
              <a:rPr lang="en-US" dirty="0" err="1"/>
              <a:t>cpp</a:t>
            </a:r>
            <a:r>
              <a:rPr lang="en-US" dirty="0"/>
              <a:t>/std/</a:t>
            </a:r>
            <a:r>
              <a:rPr lang="en-US" dirty="0" err="1"/>
              <a:t>containers.html</a:t>
            </a:r>
            <a:endParaRPr lang="en-US" dirty="0"/>
          </a:p>
        </p:txBody>
      </p:sp>
      <p:pic>
        <p:nvPicPr>
          <p:cNvPr id="7" name="Picture 6">
            <a:extLst>
              <a:ext uri="{FF2B5EF4-FFF2-40B4-BE49-F238E27FC236}">
                <a16:creationId xmlns:a16="http://schemas.microsoft.com/office/drawing/2014/main" id="{402F3862-DAAD-2471-2C4E-FAD52AC84239}"/>
              </a:ext>
            </a:extLst>
          </p:cNvPr>
          <p:cNvPicPr>
            <a:picLocks noChangeAspect="1"/>
          </p:cNvPicPr>
          <p:nvPr/>
        </p:nvPicPr>
        <p:blipFill>
          <a:blip r:embed="rId2"/>
          <a:stretch>
            <a:fillRect/>
          </a:stretch>
        </p:blipFill>
        <p:spPr>
          <a:xfrm>
            <a:off x="1496389" y="2074128"/>
            <a:ext cx="6799745" cy="4061834"/>
          </a:xfrm>
          <a:prstGeom prst="rect">
            <a:avLst/>
          </a:prstGeom>
        </p:spPr>
      </p:pic>
    </p:spTree>
    <p:extLst>
      <p:ext uri="{BB962C8B-B14F-4D97-AF65-F5344CB8AC3E}">
        <p14:creationId xmlns:p14="http://schemas.microsoft.com/office/powerpoint/2010/main" val="3837663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B5779-2C0A-E253-8C61-6B03596F2DF0}"/>
              </a:ext>
            </a:extLst>
          </p:cNvPr>
          <p:cNvSpPr>
            <a:spLocks noGrp="1"/>
          </p:cNvSpPr>
          <p:nvPr>
            <p:ph type="title"/>
          </p:nvPr>
        </p:nvSpPr>
        <p:spPr/>
        <p:txBody>
          <a:bodyPr/>
          <a:lstStyle/>
          <a:p>
            <a:r>
              <a:rPr lang="en-US" dirty="0"/>
              <a:t>Example: Sets</a:t>
            </a:r>
          </a:p>
        </p:txBody>
      </p:sp>
      <p:sp>
        <p:nvSpPr>
          <p:cNvPr id="4" name="Text Placeholder 3">
            <a:extLst>
              <a:ext uri="{FF2B5EF4-FFF2-40B4-BE49-F238E27FC236}">
                <a16:creationId xmlns:a16="http://schemas.microsoft.com/office/drawing/2014/main" id="{0BAF4038-7FB3-D1AD-2E4B-3D45EEE5158D}"/>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74A60D17-EEF9-C512-8D67-6DF35D3EEE6F}"/>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0541E69F-426F-694A-46D1-A0C82A16D16C}"/>
              </a:ext>
            </a:extLst>
          </p:cNvPr>
          <p:cNvPicPr>
            <a:picLocks noChangeAspect="1"/>
          </p:cNvPicPr>
          <p:nvPr/>
        </p:nvPicPr>
        <p:blipFill>
          <a:blip r:embed="rId2"/>
          <a:stretch>
            <a:fillRect/>
          </a:stretch>
        </p:blipFill>
        <p:spPr>
          <a:xfrm>
            <a:off x="1739589" y="2132560"/>
            <a:ext cx="6266921" cy="4160753"/>
          </a:xfrm>
          <a:prstGeom prst="rect">
            <a:avLst/>
          </a:prstGeom>
        </p:spPr>
      </p:pic>
      <p:sp>
        <p:nvSpPr>
          <p:cNvPr id="7" name="TextBox 6">
            <a:extLst>
              <a:ext uri="{FF2B5EF4-FFF2-40B4-BE49-F238E27FC236}">
                <a16:creationId xmlns:a16="http://schemas.microsoft.com/office/drawing/2014/main" id="{EEF11D67-9C6C-C308-06BF-2E1C923753FF}"/>
              </a:ext>
            </a:extLst>
          </p:cNvPr>
          <p:cNvSpPr txBox="1"/>
          <p:nvPr/>
        </p:nvSpPr>
        <p:spPr>
          <a:xfrm>
            <a:off x="123269" y="6506504"/>
            <a:ext cx="4980851" cy="369332"/>
          </a:xfrm>
          <a:prstGeom prst="rect">
            <a:avLst/>
          </a:prstGeom>
          <a:noFill/>
        </p:spPr>
        <p:txBody>
          <a:bodyPr wrap="none" rtlCol="0">
            <a:spAutoFit/>
          </a:bodyPr>
          <a:lstStyle/>
          <a:p>
            <a:r>
              <a:rPr lang="en-US" dirty="0"/>
              <a:t>https://</a:t>
            </a:r>
            <a:r>
              <a:rPr lang="en-US" dirty="0" err="1"/>
              <a:t>hackingcpp.com</a:t>
            </a:r>
            <a:r>
              <a:rPr lang="en-US" dirty="0"/>
              <a:t>/</a:t>
            </a:r>
            <a:r>
              <a:rPr lang="en-US" dirty="0" err="1"/>
              <a:t>cpp</a:t>
            </a:r>
            <a:r>
              <a:rPr lang="en-US" dirty="0"/>
              <a:t>/std/</a:t>
            </a:r>
            <a:r>
              <a:rPr lang="en-US" dirty="0" err="1"/>
              <a:t>containers.html</a:t>
            </a:r>
            <a:endParaRPr lang="en-US" dirty="0"/>
          </a:p>
        </p:txBody>
      </p:sp>
    </p:spTree>
    <p:extLst>
      <p:ext uri="{BB962C8B-B14F-4D97-AF65-F5344CB8AC3E}">
        <p14:creationId xmlns:p14="http://schemas.microsoft.com/office/powerpoint/2010/main" val="142947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FDE3-8A3C-E243-8972-7926A31E6BC8}"/>
              </a:ext>
            </a:extLst>
          </p:cNvPr>
          <p:cNvSpPr>
            <a:spLocks noGrp="1"/>
          </p:cNvSpPr>
          <p:nvPr>
            <p:ph type="title"/>
          </p:nvPr>
        </p:nvSpPr>
        <p:spPr/>
        <p:txBody>
          <a:bodyPr/>
          <a:lstStyle/>
          <a:p>
            <a:r>
              <a:rPr lang="en-US" dirty="0"/>
              <a:t>Insert elements: Set</a:t>
            </a:r>
          </a:p>
        </p:txBody>
      </p:sp>
      <p:sp>
        <p:nvSpPr>
          <p:cNvPr id="4" name="Text Placeholder 3">
            <a:extLst>
              <a:ext uri="{FF2B5EF4-FFF2-40B4-BE49-F238E27FC236}">
                <a16:creationId xmlns:a16="http://schemas.microsoft.com/office/drawing/2014/main" id="{8E78647E-7590-7E65-857C-279133AE04F8}"/>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C2D72C57-CF19-111C-D4B5-16D0A33E8FFF}"/>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C579C719-A1FC-4598-EAE0-039C01090D43}"/>
              </a:ext>
            </a:extLst>
          </p:cNvPr>
          <p:cNvPicPr>
            <a:picLocks noChangeAspect="1"/>
          </p:cNvPicPr>
          <p:nvPr/>
        </p:nvPicPr>
        <p:blipFill>
          <a:blip r:embed="rId2"/>
          <a:stretch>
            <a:fillRect/>
          </a:stretch>
        </p:blipFill>
        <p:spPr>
          <a:xfrm>
            <a:off x="1426971" y="2434806"/>
            <a:ext cx="6744073" cy="3085952"/>
          </a:xfrm>
          <a:prstGeom prst="rect">
            <a:avLst/>
          </a:prstGeom>
        </p:spPr>
      </p:pic>
      <p:sp>
        <p:nvSpPr>
          <p:cNvPr id="9" name="TextBox 8">
            <a:extLst>
              <a:ext uri="{FF2B5EF4-FFF2-40B4-BE49-F238E27FC236}">
                <a16:creationId xmlns:a16="http://schemas.microsoft.com/office/drawing/2014/main" id="{F4C56F9A-9D5F-71AA-AE62-777F4776E7DA}"/>
              </a:ext>
            </a:extLst>
          </p:cNvPr>
          <p:cNvSpPr txBox="1"/>
          <p:nvPr/>
        </p:nvSpPr>
        <p:spPr>
          <a:xfrm>
            <a:off x="0" y="6509688"/>
            <a:ext cx="7357241" cy="369332"/>
          </a:xfrm>
          <a:prstGeom prst="rect">
            <a:avLst/>
          </a:prstGeom>
          <a:noFill/>
        </p:spPr>
        <p:txBody>
          <a:bodyPr wrap="square">
            <a:spAutoFit/>
          </a:bodyPr>
          <a:lstStyle/>
          <a:p>
            <a:r>
              <a:rPr lang="en-US" dirty="0"/>
              <a:t>https://</a:t>
            </a:r>
            <a:r>
              <a:rPr lang="en-US" dirty="0" err="1"/>
              <a:t>hackingcpp.com</a:t>
            </a:r>
            <a:r>
              <a:rPr lang="en-US" dirty="0"/>
              <a:t>/</a:t>
            </a:r>
            <a:r>
              <a:rPr lang="en-US" dirty="0" err="1"/>
              <a:t>cpp</a:t>
            </a:r>
            <a:r>
              <a:rPr lang="en-US" dirty="0"/>
              <a:t>/std/</a:t>
            </a:r>
            <a:r>
              <a:rPr lang="en-US" dirty="0" err="1"/>
              <a:t>associative_containers.html#map</a:t>
            </a:r>
            <a:endParaRPr lang="en-US" dirty="0"/>
          </a:p>
        </p:txBody>
      </p:sp>
    </p:spTree>
    <p:extLst>
      <p:ext uri="{BB962C8B-B14F-4D97-AF65-F5344CB8AC3E}">
        <p14:creationId xmlns:p14="http://schemas.microsoft.com/office/powerpoint/2010/main" val="3673472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2F03DB67-119B-5F43-88C3-7AA6FE4C4C32}"/>
              </a:ext>
            </a:extLst>
          </p:cNvPr>
          <p:cNvSpPr>
            <a:spLocks noGrp="1" noChangeArrowheads="1"/>
          </p:cNvSpPr>
          <p:nvPr>
            <p:ph type="title"/>
          </p:nvPr>
        </p:nvSpPr>
        <p:spPr/>
        <p:txBody>
          <a:bodyPr/>
          <a:lstStyle/>
          <a:p>
            <a:pPr eaLnBrk="1" hangingPunct="1">
              <a:defRPr/>
            </a:pPr>
            <a:r>
              <a:rPr lang="en-US" altLang="en-US" dirty="0">
                <a:latin typeface="Consolas" panose="020B0609020204030204" pitchFamily="49" charset="0"/>
                <a:ea typeface="ＭＳ Ｐゴシック" pitchFamily="34" charset="-128"/>
                <a:cs typeface="Consolas" panose="020B0609020204030204" pitchFamily="49" charset="0"/>
              </a:rPr>
              <a:t>Map</a:t>
            </a:r>
          </a:p>
        </p:txBody>
      </p:sp>
      <p:sp>
        <p:nvSpPr>
          <p:cNvPr id="48131" name="Rectangle 3">
            <a:extLst>
              <a:ext uri="{FF2B5EF4-FFF2-40B4-BE49-F238E27FC236}">
                <a16:creationId xmlns:a16="http://schemas.microsoft.com/office/drawing/2014/main" id="{4258E7E1-1006-6E48-B7D1-011C0607D05B}"/>
              </a:ext>
            </a:extLst>
          </p:cNvPr>
          <p:cNvSpPr>
            <a:spLocks noGrp="1" noChangeArrowheads="1"/>
          </p:cNvSpPr>
          <p:nvPr>
            <p:ph idx="1"/>
          </p:nvPr>
        </p:nvSpPr>
        <p:spPr/>
        <p:txBody>
          <a:bodyPr>
            <a:normAutofit/>
          </a:bodyPr>
          <a:lstStyle/>
          <a:p>
            <a:pPr eaLnBrk="1" hangingPunct="1">
              <a:lnSpc>
                <a:spcPct val="80000"/>
              </a:lnSpc>
              <a:defRPr/>
            </a:pPr>
            <a:r>
              <a:rPr lang="en-US" altLang="en-US" dirty="0">
                <a:ea typeface="ＭＳ Ｐゴシック" pitchFamily="34" charset="-128"/>
              </a:rPr>
              <a:t>After </a:t>
            </a:r>
            <a:r>
              <a:rPr lang="en-US" altLang="en-US" b="1" dirty="0">
                <a:latin typeface="Consolas" panose="020B0609020204030204" pitchFamily="49" charset="0"/>
                <a:ea typeface="ＭＳ Ｐゴシック" pitchFamily="34" charset="-128"/>
                <a:cs typeface="Consolas" panose="020B0609020204030204" pitchFamily="49" charset="0"/>
              </a:rPr>
              <a:t>vector</a:t>
            </a:r>
            <a:r>
              <a:rPr lang="en-US" altLang="en-US" dirty="0">
                <a:ea typeface="ＭＳ Ｐゴシック" pitchFamily="34" charset="-128"/>
              </a:rPr>
              <a:t>, </a:t>
            </a:r>
            <a:r>
              <a:rPr lang="en-US" altLang="en-US" b="1" dirty="0">
                <a:latin typeface="Consolas" panose="020B0609020204030204" pitchFamily="49" charset="0"/>
                <a:ea typeface="ＭＳ Ｐゴシック" pitchFamily="34" charset="-128"/>
                <a:cs typeface="Consolas" panose="020B0609020204030204" pitchFamily="49" charset="0"/>
              </a:rPr>
              <a:t>map</a:t>
            </a:r>
            <a:r>
              <a:rPr lang="en-US" altLang="en-US" dirty="0">
                <a:ea typeface="ＭＳ Ｐゴシック" pitchFamily="34" charset="-128"/>
              </a:rPr>
              <a:t> is the most useful standard library container</a:t>
            </a:r>
          </a:p>
          <a:p>
            <a:pPr lvl="1" eaLnBrk="1" hangingPunct="1">
              <a:lnSpc>
                <a:spcPct val="80000"/>
              </a:lnSpc>
              <a:defRPr/>
            </a:pPr>
            <a:r>
              <a:rPr lang="en-US" altLang="en-US" sz="1500" dirty="0">
                <a:ea typeface="Times New Roman" pitchFamily="18" charset="0"/>
              </a:rPr>
              <a:t>Maps (and/or hash tables) are the backbone of scripting languages </a:t>
            </a:r>
          </a:p>
          <a:p>
            <a:pPr eaLnBrk="1" hangingPunct="1">
              <a:lnSpc>
                <a:spcPct val="80000"/>
              </a:lnSpc>
              <a:defRPr/>
            </a:pPr>
            <a:r>
              <a:rPr lang="en-US" altLang="en-US" dirty="0">
                <a:ea typeface="ＭＳ Ｐゴシック" pitchFamily="34" charset="-128"/>
              </a:rPr>
              <a:t>A </a:t>
            </a:r>
            <a:r>
              <a:rPr lang="en-US" altLang="en-US" b="1" dirty="0">
                <a:latin typeface="Consolas" panose="020B0609020204030204" pitchFamily="49" charset="0"/>
                <a:ea typeface="ＭＳ Ｐゴシック" pitchFamily="34" charset="-128"/>
                <a:cs typeface="Consolas" panose="020B0609020204030204" pitchFamily="49" charset="0"/>
              </a:rPr>
              <a:t>map</a:t>
            </a:r>
            <a:r>
              <a:rPr lang="en-US" altLang="en-US" dirty="0">
                <a:ea typeface="ＭＳ Ｐゴシック" pitchFamily="34" charset="-128"/>
              </a:rPr>
              <a:t> is really an ordered balanced binary tree</a:t>
            </a:r>
          </a:p>
          <a:p>
            <a:pPr lvl="1" eaLnBrk="1" hangingPunct="1">
              <a:lnSpc>
                <a:spcPct val="80000"/>
              </a:lnSpc>
              <a:defRPr/>
            </a:pPr>
            <a:r>
              <a:rPr lang="en-US" altLang="en-US" sz="1500" dirty="0">
                <a:ea typeface="Times New Roman" pitchFamily="18" charset="0"/>
              </a:rPr>
              <a:t>By default ordered by </a:t>
            </a:r>
            <a:r>
              <a:rPr lang="en-US" altLang="en-US" sz="1500" b="1" dirty="0">
                <a:ea typeface="Times New Roman" pitchFamily="18" charset="0"/>
              </a:rPr>
              <a:t>&lt; </a:t>
            </a:r>
            <a:r>
              <a:rPr lang="en-US" altLang="en-US" sz="1500" dirty="0">
                <a:ea typeface="Times New Roman" pitchFamily="18" charset="0"/>
              </a:rPr>
              <a:t>(less than)</a:t>
            </a:r>
          </a:p>
          <a:p>
            <a:pPr lvl="1" eaLnBrk="1" hangingPunct="1">
              <a:lnSpc>
                <a:spcPct val="80000"/>
              </a:lnSpc>
              <a:defRPr/>
            </a:pPr>
            <a:r>
              <a:rPr lang="en-US" altLang="en-US" sz="1500" dirty="0">
                <a:ea typeface="Times New Roman" pitchFamily="18" charset="0"/>
              </a:rPr>
              <a:t>For example, </a:t>
            </a:r>
            <a:r>
              <a:rPr lang="en-US" altLang="en-US" sz="1500" b="1" dirty="0">
                <a:latin typeface="Consolas" panose="020B0609020204030204" pitchFamily="49" charset="0"/>
                <a:ea typeface="Times New Roman" pitchFamily="18" charset="0"/>
                <a:cs typeface="Consolas" panose="020B0609020204030204" pitchFamily="49" charset="0"/>
              </a:rPr>
              <a:t>map&lt;</a:t>
            </a:r>
            <a:r>
              <a:rPr lang="en-US" altLang="en-US" sz="1500" b="1" dirty="0" err="1">
                <a:latin typeface="Consolas" panose="020B0609020204030204" pitchFamily="49" charset="0"/>
                <a:ea typeface="Times New Roman" pitchFamily="18" charset="0"/>
                <a:cs typeface="Consolas" panose="020B0609020204030204" pitchFamily="49" charset="0"/>
              </a:rPr>
              <a:t>string,int</a:t>
            </a:r>
            <a:r>
              <a:rPr lang="en-US" altLang="en-US" sz="1500" b="1" dirty="0">
                <a:latin typeface="Consolas" panose="020B0609020204030204" pitchFamily="49" charset="0"/>
                <a:ea typeface="Times New Roman" pitchFamily="18" charset="0"/>
                <a:cs typeface="Consolas" panose="020B0609020204030204" pitchFamily="49" charset="0"/>
              </a:rPr>
              <a:t>&gt; fruits</a:t>
            </a:r>
            <a:r>
              <a:rPr lang="en-US" altLang="en-US" sz="1500" dirty="0">
                <a:ea typeface="Times New Roman" pitchFamily="18" charset="0"/>
              </a:rPr>
              <a:t>;</a:t>
            </a:r>
          </a:p>
        </p:txBody>
      </p:sp>
      <p:sp>
        <p:nvSpPr>
          <p:cNvPr id="2" name="Text Placeholder 1">
            <a:extLst>
              <a:ext uri="{FF2B5EF4-FFF2-40B4-BE49-F238E27FC236}">
                <a16:creationId xmlns:a16="http://schemas.microsoft.com/office/drawing/2014/main" id="{392EF0C1-F997-D29E-EE87-C4C4EDDBEF70}"/>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E004C37F-A14E-6268-6F05-D1193049F633}"/>
              </a:ext>
            </a:extLst>
          </p:cNvPr>
          <p:cNvSpPr>
            <a:spLocks noGrp="1"/>
          </p:cNvSpPr>
          <p:nvPr>
            <p:ph type="body" sz="quarter" idx="12"/>
          </p:nvPr>
        </p:nvSpPr>
        <p:spPr/>
        <p:txBody>
          <a:bodyPr/>
          <a:lstStyle/>
          <a:p>
            <a:endParaRPr lang="en-US"/>
          </a:p>
        </p:txBody>
      </p:sp>
      <p:sp>
        <p:nvSpPr>
          <p:cNvPr id="20485" name="Rectangle 4">
            <a:extLst>
              <a:ext uri="{FF2B5EF4-FFF2-40B4-BE49-F238E27FC236}">
                <a16:creationId xmlns:a16="http://schemas.microsoft.com/office/drawing/2014/main" id="{8756C26A-727D-0D48-BDC2-061858EEE000}"/>
              </a:ext>
            </a:extLst>
          </p:cNvPr>
          <p:cNvSpPr>
            <a:spLocks noChangeArrowheads="1"/>
          </p:cNvSpPr>
          <p:nvPr/>
        </p:nvSpPr>
        <p:spPr bwMode="auto">
          <a:xfrm>
            <a:off x="4057650" y="3657600"/>
            <a:ext cx="914400" cy="3429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100" dirty="0">
                <a:latin typeface="Consolas" panose="020B0609020204030204" pitchFamily="49" charset="0"/>
                <a:cs typeface="Consolas" panose="020B0609020204030204" pitchFamily="49" charset="0"/>
              </a:rPr>
              <a:t>Orange  99</a:t>
            </a:r>
          </a:p>
        </p:txBody>
      </p:sp>
      <p:sp>
        <p:nvSpPr>
          <p:cNvPr id="20486" name="Rectangle 5">
            <a:extLst>
              <a:ext uri="{FF2B5EF4-FFF2-40B4-BE49-F238E27FC236}">
                <a16:creationId xmlns:a16="http://schemas.microsoft.com/office/drawing/2014/main" id="{2CDAA560-A3B7-A745-B720-F0573C905C87}"/>
              </a:ext>
            </a:extLst>
          </p:cNvPr>
          <p:cNvSpPr>
            <a:spLocks noChangeArrowheads="1"/>
          </p:cNvSpPr>
          <p:nvPr/>
        </p:nvSpPr>
        <p:spPr bwMode="auto">
          <a:xfrm>
            <a:off x="4572000" y="5257800"/>
            <a:ext cx="914400" cy="3429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100">
                <a:latin typeface="Consolas" panose="020B0609020204030204" pitchFamily="49" charset="0"/>
                <a:cs typeface="Consolas" panose="020B0609020204030204" pitchFamily="49" charset="0"/>
              </a:rPr>
              <a:t>Plum  8</a:t>
            </a:r>
          </a:p>
        </p:txBody>
      </p:sp>
      <p:sp>
        <p:nvSpPr>
          <p:cNvPr id="20487" name="Rectangle 6">
            <a:extLst>
              <a:ext uri="{FF2B5EF4-FFF2-40B4-BE49-F238E27FC236}">
                <a16:creationId xmlns:a16="http://schemas.microsoft.com/office/drawing/2014/main" id="{8FAFF0FE-E26D-4440-8366-66CC4902B0D6}"/>
              </a:ext>
            </a:extLst>
          </p:cNvPr>
          <p:cNvSpPr>
            <a:spLocks noChangeArrowheads="1"/>
          </p:cNvSpPr>
          <p:nvPr/>
        </p:nvSpPr>
        <p:spPr bwMode="auto">
          <a:xfrm>
            <a:off x="3429000" y="5257800"/>
            <a:ext cx="914400" cy="3429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100">
                <a:latin typeface="Consolas" panose="020B0609020204030204" pitchFamily="49" charset="0"/>
                <a:cs typeface="Consolas" panose="020B0609020204030204" pitchFamily="49" charset="0"/>
              </a:rPr>
              <a:t>Kiwi  2345</a:t>
            </a:r>
          </a:p>
        </p:txBody>
      </p:sp>
      <p:sp>
        <p:nvSpPr>
          <p:cNvPr id="20488" name="Rectangle 7">
            <a:extLst>
              <a:ext uri="{FF2B5EF4-FFF2-40B4-BE49-F238E27FC236}">
                <a16:creationId xmlns:a16="http://schemas.microsoft.com/office/drawing/2014/main" id="{BF90C549-193C-5C45-A7EF-7A2A7D464A89}"/>
              </a:ext>
            </a:extLst>
          </p:cNvPr>
          <p:cNvSpPr>
            <a:spLocks noChangeArrowheads="1"/>
          </p:cNvSpPr>
          <p:nvPr/>
        </p:nvSpPr>
        <p:spPr bwMode="auto">
          <a:xfrm>
            <a:off x="2228850" y="5257800"/>
            <a:ext cx="914400" cy="3429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100">
                <a:latin typeface="Consolas" panose="020B0609020204030204" pitchFamily="49" charset="0"/>
                <a:cs typeface="Consolas" panose="020B0609020204030204" pitchFamily="49" charset="0"/>
              </a:rPr>
              <a:t>Apple   7</a:t>
            </a:r>
          </a:p>
        </p:txBody>
      </p:sp>
      <p:sp>
        <p:nvSpPr>
          <p:cNvPr id="20489" name="Rectangle 8">
            <a:extLst>
              <a:ext uri="{FF2B5EF4-FFF2-40B4-BE49-F238E27FC236}">
                <a16:creationId xmlns:a16="http://schemas.microsoft.com/office/drawing/2014/main" id="{2E141429-781C-1A4E-B917-44D6D23BED48}"/>
              </a:ext>
            </a:extLst>
          </p:cNvPr>
          <p:cNvSpPr>
            <a:spLocks noChangeArrowheads="1"/>
          </p:cNvSpPr>
          <p:nvPr/>
        </p:nvSpPr>
        <p:spPr bwMode="auto">
          <a:xfrm>
            <a:off x="4972050" y="4457700"/>
            <a:ext cx="914400" cy="3429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100">
                <a:latin typeface="Consolas" panose="020B0609020204030204" pitchFamily="49" charset="0"/>
                <a:cs typeface="Consolas" panose="020B0609020204030204" pitchFamily="49" charset="0"/>
              </a:rPr>
              <a:t>Quince  0</a:t>
            </a:r>
          </a:p>
        </p:txBody>
      </p:sp>
      <p:sp>
        <p:nvSpPr>
          <p:cNvPr id="20490" name="Rectangle 9">
            <a:extLst>
              <a:ext uri="{FF2B5EF4-FFF2-40B4-BE49-F238E27FC236}">
                <a16:creationId xmlns:a16="http://schemas.microsoft.com/office/drawing/2014/main" id="{679CAE58-6D01-E546-B536-FE0C9E1A6422}"/>
              </a:ext>
            </a:extLst>
          </p:cNvPr>
          <p:cNvSpPr>
            <a:spLocks noChangeArrowheads="1"/>
          </p:cNvSpPr>
          <p:nvPr/>
        </p:nvSpPr>
        <p:spPr bwMode="auto">
          <a:xfrm>
            <a:off x="3086100" y="4457700"/>
            <a:ext cx="914400" cy="34290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100">
                <a:latin typeface="Consolas" panose="020B0609020204030204" pitchFamily="49" charset="0"/>
                <a:cs typeface="Consolas" panose="020B0609020204030204" pitchFamily="49" charset="0"/>
              </a:rPr>
              <a:t>Grape  100</a:t>
            </a:r>
          </a:p>
        </p:txBody>
      </p:sp>
      <p:sp>
        <p:nvSpPr>
          <p:cNvPr id="20491" name="Text Box 10">
            <a:extLst>
              <a:ext uri="{FF2B5EF4-FFF2-40B4-BE49-F238E27FC236}">
                <a16:creationId xmlns:a16="http://schemas.microsoft.com/office/drawing/2014/main" id="{15E8BC54-693B-D04A-B6C9-D06FF8141A44}"/>
              </a:ext>
            </a:extLst>
          </p:cNvPr>
          <p:cNvSpPr txBox="1">
            <a:spLocks noChangeArrowheads="1"/>
          </p:cNvSpPr>
          <p:nvPr/>
        </p:nvSpPr>
        <p:spPr bwMode="auto">
          <a:xfrm>
            <a:off x="3429000" y="3657601"/>
            <a:ext cx="7429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fruits:</a:t>
            </a:r>
          </a:p>
        </p:txBody>
      </p:sp>
      <p:cxnSp>
        <p:nvCxnSpPr>
          <p:cNvPr id="20492" name="AutoShape 11">
            <a:extLst>
              <a:ext uri="{FF2B5EF4-FFF2-40B4-BE49-F238E27FC236}">
                <a16:creationId xmlns:a16="http://schemas.microsoft.com/office/drawing/2014/main" id="{15879C2F-258E-8146-BA50-04AF57E917D1}"/>
              </a:ext>
            </a:extLst>
          </p:cNvPr>
          <p:cNvCxnSpPr>
            <a:cxnSpLocks noChangeShapeType="1"/>
            <a:stCxn id="20485" idx="2"/>
            <a:endCxn id="20490" idx="0"/>
          </p:cNvCxnSpPr>
          <p:nvPr/>
        </p:nvCxnSpPr>
        <p:spPr bwMode="auto">
          <a:xfrm flipH="1">
            <a:off x="3543300" y="4000500"/>
            <a:ext cx="971550" cy="457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493" name="AutoShape 12">
            <a:extLst>
              <a:ext uri="{FF2B5EF4-FFF2-40B4-BE49-F238E27FC236}">
                <a16:creationId xmlns:a16="http://schemas.microsoft.com/office/drawing/2014/main" id="{486861AE-95E4-6E43-B79C-5EEE2D9BB58D}"/>
              </a:ext>
            </a:extLst>
          </p:cNvPr>
          <p:cNvCxnSpPr>
            <a:cxnSpLocks noChangeShapeType="1"/>
            <a:stCxn id="20485" idx="2"/>
            <a:endCxn id="20489" idx="0"/>
          </p:cNvCxnSpPr>
          <p:nvPr/>
        </p:nvCxnSpPr>
        <p:spPr bwMode="auto">
          <a:xfrm>
            <a:off x="4514850" y="4000500"/>
            <a:ext cx="914400" cy="457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494" name="AutoShape 13">
            <a:extLst>
              <a:ext uri="{FF2B5EF4-FFF2-40B4-BE49-F238E27FC236}">
                <a16:creationId xmlns:a16="http://schemas.microsoft.com/office/drawing/2014/main" id="{2D7252F0-62B6-6343-BC2C-B83FE85AEA81}"/>
              </a:ext>
            </a:extLst>
          </p:cNvPr>
          <p:cNvCxnSpPr>
            <a:cxnSpLocks noChangeShapeType="1"/>
            <a:stCxn id="20489" idx="2"/>
            <a:endCxn id="20486" idx="0"/>
          </p:cNvCxnSpPr>
          <p:nvPr/>
        </p:nvCxnSpPr>
        <p:spPr bwMode="auto">
          <a:xfrm flipH="1">
            <a:off x="5029200" y="4800600"/>
            <a:ext cx="400050" cy="457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495" name="AutoShape 14">
            <a:extLst>
              <a:ext uri="{FF2B5EF4-FFF2-40B4-BE49-F238E27FC236}">
                <a16:creationId xmlns:a16="http://schemas.microsoft.com/office/drawing/2014/main" id="{D4FA730A-7077-7B4D-92EF-75163F6187A9}"/>
              </a:ext>
            </a:extLst>
          </p:cNvPr>
          <p:cNvCxnSpPr>
            <a:cxnSpLocks noChangeShapeType="1"/>
            <a:stCxn id="20490" idx="2"/>
            <a:endCxn id="20487" idx="0"/>
          </p:cNvCxnSpPr>
          <p:nvPr/>
        </p:nvCxnSpPr>
        <p:spPr bwMode="auto">
          <a:xfrm>
            <a:off x="3543300" y="4800600"/>
            <a:ext cx="342900" cy="457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496" name="AutoShape 15">
            <a:extLst>
              <a:ext uri="{FF2B5EF4-FFF2-40B4-BE49-F238E27FC236}">
                <a16:creationId xmlns:a16="http://schemas.microsoft.com/office/drawing/2014/main" id="{C12343A6-D97A-3F43-9FB6-65596B7239B7}"/>
              </a:ext>
            </a:extLst>
          </p:cNvPr>
          <p:cNvCxnSpPr>
            <a:cxnSpLocks noChangeShapeType="1"/>
            <a:stCxn id="20490" idx="2"/>
            <a:endCxn id="20488" idx="0"/>
          </p:cNvCxnSpPr>
          <p:nvPr/>
        </p:nvCxnSpPr>
        <p:spPr bwMode="auto">
          <a:xfrm flipH="1">
            <a:off x="2686050" y="4800600"/>
            <a:ext cx="857250" cy="457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0497" name="Rectangle 16">
            <a:extLst>
              <a:ext uri="{FF2B5EF4-FFF2-40B4-BE49-F238E27FC236}">
                <a16:creationId xmlns:a16="http://schemas.microsoft.com/office/drawing/2014/main" id="{00E35F4A-ECCB-1E40-9EF7-1285C441C984}"/>
              </a:ext>
            </a:extLst>
          </p:cNvPr>
          <p:cNvSpPr>
            <a:spLocks noChangeArrowheads="1"/>
          </p:cNvSpPr>
          <p:nvPr/>
        </p:nvSpPr>
        <p:spPr bwMode="auto">
          <a:xfrm>
            <a:off x="6743700" y="3086100"/>
            <a:ext cx="1085850" cy="1314450"/>
          </a:xfrm>
          <a:prstGeom prst="rect">
            <a:avLst/>
          </a:prstGeom>
          <a:solidFill>
            <a:schemeClr val="accent5">
              <a:lumMod val="40000"/>
              <a:lumOff val="60000"/>
            </a:schemeClr>
          </a:solidFill>
          <a:ln w="9525">
            <a:solidFill>
              <a:schemeClr val="tx1"/>
            </a:solidFill>
            <a:miter lim="800000"/>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100">
                <a:latin typeface="Consolas" panose="020B0609020204030204" pitchFamily="49" charset="0"/>
                <a:cs typeface="Consolas" panose="020B0609020204030204" pitchFamily="49" charset="0"/>
              </a:rPr>
              <a:t>Key first</a:t>
            </a:r>
          </a:p>
          <a:p>
            <a:pPr algn="ctr" eaLnBrk="1" hangingPunct="1">
              <a:spcBef>
                <a:spcPct val="0"/>
              </a:spcBef>
              <a:buClrTx/>
              <a:buSzTx/>
              <a:buFontTx/>
              <a:buNone/>
            </a:pPr>
            <a:r>
              <a:rPr lang="en-US" altLang="en-US" sz="1100">
                <a:latin typeface="Consolas" panose="020B0609020204030204" pitchFamily="49" charset="0"/>
                <a:cs typeface="Consolas" panose="020B0609020204030204" pitchFamily="49" charset="0"/>
              </a:rPr>
              <a:t>Value second</a:t>
            </a:r>
          </a:p>
          <a:p>
            <a:pPr algn="ctr" eaLnBrk="1" hangingPunct="1">
              <a:spcBef>
                <a:spcPct val="0"/>
              </a:spcBef>
              <a:buClrTx/>
              <a:buSzTx/>
              <a:buFontTx/>
              <a:buNone/>
            </a:pPr>
            <a:endParaRPr lang="en-US" altLang="en-US" sz="1100">
              <a:latin typeface="Consolas" panose="020B0609020204030204" pitchFamily="49" charset="0"/>
              <a:cs typeface="Consolas" panose="020B0609020204030204" pitchFamily="49" charset="0"/>
            </a:endParaRPr>
          </a:p>
          <a:p>
            <a:pPr algn="ctr" eaLnBrk="1" hangingPunct="1">
              <a:spcBef>
                <a:spcPct val="0"/>
              </a:spcBef>
              <a:buClrTx/>
              <a:buSzTx/>
              <a:buFontTx/>
              <a:buNone/>
            </a:pPr>
            <a:r>
              <a:rPr lang="en-US" altLang="en-US" sz="1100">
                <a:latin typeface="Consolas" panose="020B0609020204030204" pitchFamily="49" charset="0"/>
                <a:cs typeface="Consolas" panose="020B0609020204030204" pitchFamily="49" charset="0"/>
              </a:rPr>
              <a:t>Node* left</a:t>
            </a:r>
          </a:p>
          <a:p>
            <a:pPr algn="ctr" eaLnBrk="1" hangingPunct="1">
              <a:spcBef>
                <a:spcPct val="0"/>
              </a:spcBef>
              <a:buClrTx/>
              <a:buSzTx/>
              <a:buFontTx/>
              <a:buNone/>
            </a:pPr>
            <a:r>
              <a:rPr lang="en-US" altLang="en-US" sz="1100">
                <a:latin typeface="Consolas" panose="020B0609020204030204" pitchFamily="49" charset="0"/>
                <a:cs typeface="Consolas" panose="020B0609020204030204" pitchFamily="49" charset="0"/>
              </a:rPr>
              <a:t>Node* right</a:t>
            </a:r>
          </a:p>
          <a:p>
            <a:pPr algn="ctr" eaLnBrk="1" hangingPunct="1">
              <a:spcBef>
                <a:spcPct val="0"/>
              </a:spcBef>
              <a:buClrTx/>
              <a:buSzTx/>
              <a:buFontTx/>
              <a:buNone/>
            </a:pPr>
            <a:r>
              <a:rPr lang="en-US" altLang="en-US" sz="1100">
                <a:latin typeface="Consolas" panose="020B0609020204030204" pitchFamily="49" charset="0"/>
                <a:cs typeface="Consolas" panose="020B0609020204030204" pitchFamily="49" charset="0"/>
              </a:rPr>
              <a:t>…</a:t>
            </a:r>
          </a:p>
        </p:txBody>
      </p:sp>
      <p:sp>
        <p:nvSpPr>
          <p:cNvPr id="20498" name="Text Box 17">
            <a:extLst>
              <a:ext uri="{FF2B5EF4-FFF2-40B4-BE49-F238E27FC236}">
                <a16:creationId xmlns:a16="http://schemas.microsoft.com/office/drawing/2014/main" id="{E9F15C56-6AAD-5249-8140-C628847E5003}"/>
              </a:ext>
            </a:extLst>
          </p:cNvPr>
          <p:cNvSpPr txBox="1">
            <a:spLocks noChangeArrowheads="1"/>
          </p:cNvSpPr>
          <p:nvPr/>
        </p:nvSpPr>
        <p:spPr bwMode="auto">
          <a:xfrm>
            <a:off x="5829300" y="2971801"/>
            <a:ext cx="97155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350">
                <a:latin typeface="Arial" panose="020B0604020202020204" pitchFamily="34" charset="0"/>
              </a:rPr>
              <a:t>Map node:</a:t>
            </a:r>
          </a:p>
        </p:txBody>
      </p:sp>
      <p:cxnSp>
        <p:nvCxnSpPr>
          <p:cNvPr id="20499" name="AutoShape 18">
            <a:extLst>
              <a:ext uri="{FF2B5EF4-FFF2-40B4-BE49-F238E27FC236}">
                <a16:creationId xmlns:a16="http://schemas.microsoft.com/office/drawing/2014/main" id="{5BA48C55-9647-0945-AEDA-77F38CD67412}"/>
              </a:ext>
            </a:extLst>
          </p:cNvPr>
          <p:cNvCxnSpPr>
            <a:cxnSpLocks noChangeShapeType="1"/>
            <a:stCxn id="20497" idx="1"/>
            <a:endCxn id="20497" idx="3"/>
          </p:cNvCxnSpPr>
          <p:nvPr/>
        </p:nvCxnSpPr>
        <p:spPr bwMode="auto">
          <a:xfrm>
            <a:off x="6743700" y="3743325"/>
            <a:ext cx="10858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850491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88580-BBB5-114D-1124-E7C9C8E4FE15}"/>
              </a:ext>
            </a:extLst>
          </p:cNvPr>
          <p:cNvSpPr>
            <a:spLocks noGrp="1"/>
          </p:cNvSpPr>
          <p:nvPr>
            <p:ph type="title"/>
          </p:nvPr>
        </p:nvSpPr>
        <p:spPr/>
        <p:txBody>
          <a:bodyPr/>
          <a:lstStyle/>
          <a:p>
            <a:r>
              <a:rPr lang="en-US" dirty="0"/>
              <a:t>Associative Containers: Maps</a:t>
            </a:r>
          </a:p>
        </p:txBody>
      </p:sp>
      <p:sp>
        <p:nvSpPr>
          <p:cNvPr id="4" name="Text Placeholder 3">
            <a:extLst>
              <a:ext uri="{FF2B5EF4-FFF2-40B4-BE49-F238E27FC236}">
                <a16:creationId xmlns:a16="http://schemas.microsoft.com/office/drawing/2014/main" id="{495884DC-B7F2-E203-08BF-F501A8DA0997}"/>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319242C5-EB08-9340-A4A0-375F486F8080}"/>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51DC77FC-461D-D708-9F87-FF3AD8E3FA7B}"/>
              </a:ext>
            </a:extLst>
          </p:cNvPr>
          <p:cNvPicPr>
            <a:picLocks noChangeAspect="1"/>
          </p:cNvPicPr>
          <p:nvPr/>
        </p:nvPicPr>
        <p:blipFill>
          <a:blip r:embed="rId2"/>
          <a:stretch>
            <a:fillRect/>
          </a:stretch>
        </p:blipFill>
        <p:spPr>
          <a:xfrm>
            <a:off x="1706136" y="2083481"/>
            <a:ext cx="6039926" cy="4199572"/>
          </a:xfrm>
          <a:prstGeom prst="rect">
            <a:avLst/>
          </a:prstGeom>
        </p:spPr>
      </p:pic>
      <p:sp>
        <p:nvSpPr>
          <p:cNvPr id="7" name="TextBox 6">
            <a:extLst>
              <a:ext uri="{FF2B5EF4-FFF2-40B4-BE49-F238E27FC236}">
                <a16:creationId xmlns:a16="http://schemas.microsoft.com/office/drawing/2014/main" id="{DD0637F7-D35F-69EF-401C-4E8F5D87855F}"/>
              </a:ext>
            </a:extLst>
          </p:cNvPr>
          <p:cNvSpPr txBox="1"/>
          <p:nvPr/>
        </p:nvSpPr>
        <p:spPr>
          <a:xfrm>
            <a:off x="123269" y="6506504"/>
            <a:ext cx="4980851" cy="369332"/>
          </a:xfrm>
          <a:prstGeom prst="rect">
            <a:avLst/>
          </a:prstGeom>
          <a:noFill/>
        </p:spPr>
        <p:txBody>
          <a:bodyPr wrap="none" rtlCol="0">
            <a:spAutoFit/>
          </a:bodyPr>
          <a:lstStyle/>
          <a:p>
            <a:r>
              <a:rPr lang="en-US" dirty="0"/>
              <a:t>https://</a:t>
            </a:r>
            <a:r>
              <a:rPr lang="en-US" dirty="0" err="1"/>
              <a:t>hackingcpp.com</a:t>
            </a:r>
            <a:r>
              <a:rPr lang="en-US" dirty="0"/>
              <a:t>/</a:t>
            </a:r>
            <a:r>
              <a:rPr lang="en-US" dirty="0" err="1"/>
              <a:t>cpp</a:t>
            </a:r>
            <a:r>
              <a:rPr lang="en-US" dirty="0"/>
              <a:t>/std/</a:t>
            </a:r>
            <a:r>
              <a:rPr lang="en-US" dirty="0" err="1"/>
              <a:t>containers.html</a:t>
            </a:r>
            <a:endParaRPr lang="en-US" dirty="0"/>
          </a:p>
        </p:txBody>
      </p:sp>
    </p:spTree>
    <p:extLst>
      <p:ext uri="{BB962C8B-B14F-4D97-AF65-F5344CB8AC3E}">
        <p14:creationId xmlns:p14="http://schemas.microsoft.com/office/powerpoint/2010/main" val="1787081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EC4A6-BFC6-51DB-C3EA-3B475EF1E1C6}"/>
              </a:ext>
            </a:extLst>
          </p:cNvPr>
          <p:cNvSpPr>
            <a:spLocks noGrp="1"/>
          </p:cNvSpPr>
          <p:nvPr>
            <p:ph type="title"/>
          </p:nvPr>
        </p:nvSpPr>
        <p:spPr/>
        <p:txBody>
          <a:bodyPr/>
          <a:lstStyle/>
          <a:p>
            <a:r>
              <a:rPr lang="en-US" dirty="0"/>
              <a:t>Insert elements: Map</a:t>
            </a:r>
          </a:p>
        </p:txBody>
      </p:sp>
      <p:sp>
        <p:nvSpPr>
          <p:cNvPr id="4" name="Text Placeholder 3">
            <a:extLst>
              <a:ext uri="{FF2B5EF4-FFF2-40B4-BE49-F238E27FC236}">
                <a16:creationId xmlns:a16="http://schemas.microsoft.com/office/drawing/2014/main" id="{51C7C0D5-2207-6C2F-0102-B02A1138F226}"/>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FFA50A48-24F5-45B6-C011-FADEAFD08E75}"/>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43CCB610-0754-D1AF-5C1B-0F4830009165}"/>
              </a:ext>
            </a:extLst>
          </p:cNvPr>
          <p:cNvPicPr>
            <a:picLocks noChangeAspect="1"/>
          </p:cNvPicPr>
          <p:nvPr/>
        </p:nvPicPr>
        <p:blipFill>
          <a:blip r:embed="rId2"/>
          <a:stretch>
            <a:fillRect/>
          </a:stretch>
        </p:blipFill>
        <p:spPr>
          <a:xfrm>
            <a:off x="1581725" y="2342392"/>
            <a:ext cx="6555406" cy="3631803"/>
          </a:xfrm>
          <a:prstGeom prst="rect">
            <a:avLst/>
          </a:prstGeom>
        </p:spPr>
      </p:pic>
      <p:sp>
        <p:nvSpPr>
          <p:cNvPr id="8" name="TextBox 7">
            <a:extLst>
              <a:ext uri="{FF2B5EF4-FFF2-40B4-BE49-F238E27FC236}">
                <a16:creationId xmlns:a16="http://schemas.microsoft.com/office/drawing/2014/main" id="{40EA67CF-CC3E-6629-3004-1EC0F5AA888D}"/>
              </a:ext>
            </a:extLst>
          </p:cNvPr>
          <p:cNvSpPr txBox="1"/>
          <p:nvPr/>
        </p:nvSpPr>
        <p:spPr>
          <a:xfrm>
            <a:off x="2206" y="6488668"/>
            <a:ext cx="7267903" cy="369332"/>
          </a:xfrm>
          <a:prstGeom prst="rect">
            <a:avLst/>
          </a:prstGeom>
          <a:noFill/>
        </p:spPr>
        <p:txBody>
          <a:bodyPr wrap="square">
            <a:spAutoFit/>
          </a:bodyPr>
          <a:lstStyle/>
          <a:p>
            <a:r>
              <a:rPr lang="en-US" dirty="0"/>
              <a:t>https://</a:t>
            </a:r>
            <a:r>
              <a:rPr lang="en-US" dirty="0" err="1"/>
              <a:t>hackingcpp.com</a:t>
            </a:r>
            <a:r>
              <a:rPr lang="en-US" dirty="0"/>
              <a:t>/</a:t>
            </a:r>
            <a:r>
              <a:rPr lang="en-US" dirty="0" err="1"/>
              <a:t>cpp</a:t>
            </a:r>
            <a:r>
              <a:rPr lang="en-US" dirty="0"/>
              <a:t>/std/</a:t>
            </a:r>
            <a:r>
              <a:rPr lang="en-US" dirty="0" err="1"/>
              <a:t>associative_containers.html#map</a:t>
            </a:r>
            <a:endParaRPr lang="en-US" dirty="0"/>
          </a:p>
        </p:txBody>
      </p:sp>
    </p:spTree>
    <p:extLst>
      <p:ext uri="{BB962C8B-B14F-4D97-AF65-F5344CB8AC3E}">
        <p14:creationId xmlns:p14="http://schemas.microsoft.com/office/powerpoint/2010/main" val="3157721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0773D33-D6BB-F947-85F9-80DF99CE63B0}"/>
              </a:ext>
            </a:extLst>
          </p:cNvPr>
          <p:cNvSpPr>
            <a:spLocks noGrp="1" noChangeArrowheads="1"/>
          </p:cNvSpPr>
          <p:nvPr>
            <p:ph type="title"/>
          </p:nvPr>
        </p:nvSpPr>
        <p:spPr/>
        <p:txBody>
          <a:bodyPr/>
          <a:lstStyle/>
          <a:p>
            <a:pPr eaLnBrk="1" hangingPunct="1">
              <a:defRPr/>
            </a:pPr>
            <a:r>
              <a:rPr lang="en-US" altLang="en-US" sz="3000" dirty="0">
                <a:latin typeface="Consolas" panose="020B0609020204030204" pitchFamily="49" charset="0"/>
                <a:ea typeface="ＭＳ Ｐゴシック" pitchFamily="34" charset="-128"/>
                <a:cs typeface="Consolas" panose="020B0609020204030204" pitchFamily="49" charset="0"/>
              </a:rPr>
              <a:t>Map</a:t>
            </a:r>
            <a:r>
              <a:rPr lang="en-US" altLang="en-US" sz="3000" dirty="0">
                <a:ea typeface="ＭＳ Ｐゴシック" pitchFamily="34" charset="-128"/>
              </a:rPr>
              <a:t> </a:t>
            </a:r>
            <a:r>
              <a:rPr lang="en-US" altLang="en-US" sz="1800" dirty="0">
                <a:ea typeface="ＭＳ Ｐゴシック" pitchFamily="34" charset="-128"/>
              </a:rPr>
              <a:t>(an associative array)</a:t>
            </a:r>
          </a:p>
        </p:txBody>
      </p:sp>
      <p:sp>
        <p:nvSpPr>
          <p:cNvPr id="22531" name="Rectangle 3">
            <a:extLst>
              <a:ext uri="{FF2B5EF4-FFF2-40B4-BE49-F238E27FC236}">
                <a16:creationId xmlns:a16="http://schemas.microsoft.com/office/drawing/2014/main" id="{E9842F26-96C9-F64B-A57B-B11F2B191013}"/>
              </a:ext>
            </a:extLst>
          </p:cNvPr>
          <p:cNvSpPr>
            <a:spLocks noGrp="1" noChangeArrowheads="1"/>
          </p:cNvSpPr>
          <p:nvPr>
            <p:ph idx="1"/>
          </p:nvPr>
        </p:nvSpPr>
        <p:spPr/>
        <p:txBody>
          <a:bodyPr/>
          <a:lstStyle/>
          <a:p>
            <a:pPr eaLnBrk="1" hangingPunct="1">
              <a:lnSpc>
                <a:spcPct val="80000"/>
              </a:lnSpc>
              <a:defRPr/>
            </a:pPr>
            <a:r>
              <a:rPr lang="en-US" altLang="en-US" dirty="0">
                <a:ea typeface="ＭＳ Ｐゴシック" pitchFamily="34" charset="-128"/>
              </a:rPr>
              <a:t>For a </a:t>
            </a:r>
            <a:r>
              <a:rPr lang="en-US" altLang="en-US" b="1" dirty="0">
                <a:latin typeface="Consolas" panose="020B0609020204030204" pitchFamily="49" charset="0"/>
                <a:ea typeface="ＭＳ Ｐゴシック" pitchFamily="34" charset="-128"/>
                <a:cs typeface="Consolas" panose="020B0609020204030204" pitchFamily="49" charset="0"/>
              </a:rPr>
              <a:t>vector</a:t>
            </a:r>
            <a:r>
              <a:rPr lang="en-US" altLang="en-US" dirty="0">
                <a:ea typeface="ＭＳ Ｐゴシック" pitchFamily="34" charset="-128"/>
              </a:rPr>
              <a:t>, you subscript using an integer</a:t>
            </a:r>
          </a:p>
          <a:p>
            <a:pPr eaLnBrk="1" hangingPunct="1">
              <a:lnSpc>
                <a:spcPct val="80000"/>
              </a:lnSpc>
              <a:defRPr/>
            </a:pPr>
            <a:r>
              <a:rPr lang="en-US" altLang="en-US" dirty="0">
                <a:ea typeface="ＭＳ Ｐゴシック" pitchFamily="34" charset="-128"/>
              </a:rPr>
              <a:t>For a </a:t>
            </a:r>
            <a:r>
              <a:rPr lang="en-US" altLang="en-US" b="1" dirty="0">
                <a:latin typeface="Consolas" panose="020B0609020204030204" pitchFamily="49" charset="0"/>
                <a:ea typeface="ＭＳ Ｐゴシック" pitchFamily="34" charset="-128"/>
                <a:cs typeface="Consolas" panose="020B0609020204030204" pitchFamily="49" charset="0"/>
              </a:rPr>
              <a:t>map</a:t>
            </a:r>
            <a:r>
              <a:rPr lang="en-US" altLang="en-US" dirty="0">
                <a:ea typeface="ＭＳ Ｐゴシック" pitchFamily="34" charset="-128"/>
              </a:rPr>
              <a:t>, you can define the subscript to be (just about) any type</a:t>
            </a:r>
          </a:p>
          <a:p>
            <a:pPr eaLnBrk="1" hangingPunct="1">
              <a:lnSpc>
                <a:spcPct val="80000"/>
              </a:lnSpc>
              <a:defRPr/>
            </a:pPr>
            <a:endParaRPr lang="en-US" altLang="en-US" sz="1350" dirty="0">
              <a:ea typeface="ＭＳ Ｐゴシック" pitchFamily="34" charset="-128"/>
            </a:endParaRPr>
          </a:p>
          <a:p>
            <a:pPr eaLnBrk="1" hangingPunct="1">
              <a:lnSpc>
                <a:spcPct val="80000"/>
              </a:lnSpc>
              <a:defRPr/>
            </a:pPr>
            <a:endParaRPr lang="en-US" altLang="en-US" sz="1350" dirty="0">
              <a:ea typeface="ＭＳ Ｐゴシック" pitchFamily="34" charset="-128"/>
            </a:endParaRPr>
          </a:p>
          <a:p>
            <a:pPr lvl="1" eaLnBrk="1" hangingPunct="1">
              <a:lnSpc>
                <a:spcPct val="80000"/>
              </a:lnSpc>
              <a:buFontTx/>
              <a:buNone/>
              <a:defRPr/>
            </a:pPr>
            <a:r>
              <a:rPr lang="en-US" altLang="en-US" sz="1500" dirty="0">
                <a:latin typeface="Consolas" panose="020B0609020204030204" pitchFamily="49" charset="0"/>
                <a:ea typeface="Times New Roman" pitchFamily="18" charset="0"/>
                <a:cs typeface="Consolas" panose="020B0609020204030204" pitchFamily="49" charset="0"/>
              </a:rPr>
              <a:t>int main()</a:t>
            </a:r>
          </a:p>
          <a:p>
            <a:pPr lvl="1" eaLnBrk="1" hangingPunct="1">
              <a:lnSpc>
                <a:spcPct val="80000"/>
              </a:lnSpc>
              <a:buFontTx/>
              <a:buNone/>
              <a:defRPr/>
            </a:pPr>
            <a:r>
              <a:rPr lang="en-US" altLang="en-US" sz="1500" dirty="0">
                <a:latin typeface="Consolas" panose="020B0609020204030204" pitchFamily="49" charset="0"/>
                <a:ea typeface="Times New Roman" pitchFamily="18" charset="0"/>
                <a:cs typeface="Consolas" panose="020B0609020204030204" pitchFamily="49" charset="0"/>
              </a:rPr>
              <a:t>{</a:t>
            </a:r>
          </a:p>
          <a:p>
            <a:pPr lvl="1" eaLnBrk="1" hangingPunct="1">
              <a:lnSpc>
                <a:spcPct val="80000"/>
              </a:lnSpc>
              <a:buFontTx/>
              <a:buNone/>
              <a:defRPr/>
            </a:pPr>
            <a:r>
              <a:rPr lang="en-US" altLang="en-US" sz="1500" dirty="0">
                <a:latin typeface="Consolas" panose="020B0609020204030204" pitchFamily="49" charset="0"/>
                <a:ea typeface="Times New Roman" pitchFamily="18" charset="0"/>
                <a:cs typeface="Consolas" panose="020B0609020204030204" pitchFamily="49" charset="0"/>
              </a:rPr>
              <a:t>	map&lt;</a:t>
            </a:r>
            <a:r>
              <a:rPr lang="en-US" altLang="en-US" sz="1500" dirty="0" err="1">
                <a:latin typeface="Consolas" panose="020B0609020204030204" pitchFamily="49" charset="0"/>
                <a:ea typeface="Times New Roman" pitchFamily="18" charset="0"/>
                <a:cs typeface="Consolas" panose="020B0609020204030204" pitchFamily="49" charset="0"/>
              </a:rPr>
              <a:t>string,int</a:t>
            </a:r>
            <a:r>
              <a:rPr lang="en-US" altLang="en-US" sz="1500" dirty="0">
                <a:latin typeface="Consolas" panose="020B0609020204030204" pitchFamily="49" charset="0"/>
                <a:ea typeface="Times New Roman" pitchFamily="18" charset="0"/>
                <a:cs typeface="Consolas" panose="020B0609020204030204" pitchFamily="49" charset="0"/>
              </a:rPr>
              <a:t>&gt; words;		</a:t>
            </a:r>
            <a:r>
              <a:rPr lang="en-US" altLang="en-US" sz="1500" dirty="0">
                <a:solidFill>
                  <a:srgbClr val="00B050"/>
                </a:solidFill>
                <a:latin typeface="Consolas" panose="020B0609020204030204" pitchFamily="49" charset="0"/>
                <a:ea typeface="Times New Roman" pitchFamily="18" charset="0"/>
                <a:cs typeface="Consolas" panose="020B0609020204030204" pitchFamily="49" charset="0"/>
              </a:rPr>
              <a:t>// keep (</a:t>
            </a:r>
            <a:r>
              <a:rPr lang="en-US" altLang="en-US" sz="1500" dirty="0" err="1">
                <a:solidFill>
                  <a:srgbClr val="00B050"/>
                </a:solidFill>
                <a:latin typeface="Consolas" panose="020B0609020204030204" pitchFamily="49" charset="0"/>
                <a:ea typeface="Times New Roman" pitchFamily="18" charset="0"/>
                <a:cs typeface="Consolas" panose="020B0609020204030204" pitchFamily="49" charset="0"/>
              </a:rPr>
              <a:t>word,frequency</a:t>
            </a:r>
            <a:r>
              <a:rPr lang="en-US" altLang="en-US" sz="1500" dirty="0">
                <a:solidFill>
                  <a:srgbClr val="00B050"/>
                </a:solidFill>
                <a:latin typeface="Consolas" panose="020B0609020204030204" pitchFamily="49" charset="0"/>
                <a:ea typeface="Times New Roman" pitchFamily="18" charset="0"/>
                <a:cs typeface="Consolas" panose="020B0609020204030204" pitchFamily="49" charset="0"/>
              </a:rPr>
              <a:t>) pairs</a:t>
            </a:r>
          </a:p>
          <a:p>
            <a:pPr lvl="1" eaLnBrk="1" hangingPunct="1">
              <a:lnSpc>
                <a:spcPct val="80000"/>
              </a:lnSpc>
              <a:buFontTx/>
              <a:buNone/>
              <a:defRPr/>
            </a:pPr>
            <a:r>
              <a:rPr lang="en-US" altLang="en-US" sz="1500" dirty="0">
                <a:latin typeface="Consolas" panose="020B0609020204030204" pitchFamily="49" charset="0"/>
                <a:ea typeface="Times New Roman" pitchFamily="18" charset="0"/>
                <a:cs typeface="Consolas" panose="020B0609020204030204" pitchFamily="49" charset="0"/>
              </a:rPr>
              <a:t>	for (string s; </a:t>
            </a:r>
            <a:r>
              <a:rPr lang="en-US" altLang="en-US" sz="1500" dirty="0" err="1">
                <a:latin typeface="Consolas" panose="020B0609020204030204" pitchFamily="49" charset="0"/>
                <a:ea typeface="Times New Roman" pitchFamily="18" charset="0"/>
                <a:cs typeface="Consolas" panose="020B0609020204030204" pitchFamily="49" charset="0"/>
              </a:rPr>
              <a:t>cin</a:t>
            </a:r>
            <a:r>
              <a:rPr lang="en-US" altLang="en-US" sz="1500" dirty="0">
                <a:latin typeface="Consolas" panose="020B0609020204030204" pitchFamily="49" charset="0"/>
                <a:ea typeface="Times New Roman" pitchFamily="18" charset="0"/>
                <a:cs typeface="Consolas" panose="020B0609020204030204" pitchFamily="49" charset="0"/>
              </a:rPr>
              <a:t>&gt;&gt;s; )</a:t>
            </a:r>
          </a:p>
          <a:p>
            <a:pPr lvl="1" eaLnBrk="1" hangingPunct="1">
              <a:lnSpc>
                <a:spcPct val="80000"/>
              </a:lnSpc>
              <a:buFontTx/>
              <a:buNone/>
              <a:defRPr/>
            </a:pPr>
            <a:r>
              <a:rPr lang="en-US" altLang="en-US" sz="1500" dirty="0">
                <a:latin typeface="Consolas" panose="020B0609020204030204" pitchFamily="49" charset="0"/>
                <a:ea typeface="Times New Roman" pitchFamily="18" charset="0"/>
                <a:cs typeface="Consolas" panose="020B0609020204030204" pitchFamily="49" charset="0"/>
              </a:rPr>
              <a:t>			++words[s];		</a:t>
            </a:r>
            <a:r>
              <a:rPr lang="en-US" altLang="en-US" sz="1500" dirty="0">
                <a:solidFill>
                  <a:srgbClr val="00B050"/>
                </a:solidFill>
                <a:latin typeface="Consolas" panose="020B0609020204030204" pitchFamily="49" charset="0"/>
                <a:cs typeface="Consolas" panose="020B0609020204030204" pitchFamily="49" charset="0"/>
              </a:rPr>
              <a:t>// note: words is subscripted by a string</a:t>
            </a:r>
          </a:p>
          <a:p>
            <a:pPr lvl="1" eaLnBrk="1" hangingPunct="1">
              <a:lnSpc>
                <a:spcPct val="80000"/>
              </a:lnSpc>
              <a:buFontTx/>
              <a:buNone/>
              <a:defRPr/>
            </a:pPr>
            <a:r>
              <a:rPr lang="en-US" altLang="en-US" sz="1500" dirty="0">
                <a:latin typeface="Consolas" panose="020B0609020204030204" pitchFamily="49" charset="0"/>
                <a:ea typeface="Times New Roman" pitchFamily="18" charset="0"/>
                <a:cs typeface="Consolas" panose="020B0609020204030204" pitchFamily="49" charset="0"/>
              </a:rPr>
              <a:t>						</a:t>
            </a:r>
            <a:r>
              <a:rPr lang="en-US" altLang="en-US" sz="1500" dirty="0">
                <a:solidFill>
                  <a:srgbClr val="00B050"/>
                </a:solidFill>
                <a:latin typeface="Consolas" panose="020B0609020204030204" pitchFamily="49" charset="0"/>
                <a:cs typeface="Consolas" panose="020B0609020204030204" pitchFamily="49" charset="0"/>
              </a:rPr>
              <a:t>// words[s] returns an int&amp;</a:t>
            </a:r>
          </a:p>
          <a:p>
            <a:pPr lvl="1" eaLnBrk="1" hangingPunct="1">
              <a:lnSpc>
                <a:spcPct val="80000"/>
              </a:lnSpc>
              <a:buFontTx/>
              <a:buNone/>
              <a:defRPr/>
            </a:pPr>
            <a:r>
              <a:rPr lang="en-US" altLang="en-US" sz="1500" dirty="0">
                <a:latin typeface="Consolas" panose="020B0609020204030204" pitchFamily="49" charset="0"/>
                <a:ea typeface="Times New Roman" pitchFamily="18" charset="0"/>
                <a:cs typeface="Consolas" panose="020B0609020204030204" pitchFamily="49" charset="0"/>
              </a:rPr>
              <a:t>						</a:t>
            </a:r>
            <a:r>
              <a:rPr lang="en-US" altLang="en-US" sz="1500" dirty="0">
                <a:solidFill>
                  <a:srgbClr val="00B050"/>
                </a:solidFill>
                <a:latin typeface="Consolas" panose="020B0609020204030204" pitchFamily="49" charset="0"/>
                <a:cs typeface="Consolas" panose="020B0609020204030204" pitchFamily="49" charset="0"/>
              </a:rPr>
              <a:t>// the int values are initialized to 0</a:t>
            </a:r>
          </a:p>
          <a:p>
            <a:pPr lvl="1" eaLnBrk="1" hangingPunct="1">
              <a:lnSpc>
                <a:spcPct val="80000"/>
              </a:lnSpc>
              <a:buFontTx/>
              <a:buNone/>
              <a:defRPr/>
            </a:pPr>
            <a:r>
              <a:rPr lang="en-US" altLang="en-US" sz="1500" dirty="0">
                <a:latin typeface="Consolas" panose="020B0609020204030204" pitchFamily="49" charset="0"/>
                <a:ea typeface="Times New Roman" pitchFamily="18" charset="0"/>
                <a:cs typeface="Consolas" panose="020B0609020204030204" pitchFamily="49" charset="0"/>
              </a:rPr>
              <a:t>	for (const auto&amp;  p : words)</a:t>
            </a:r>
          </a:p>
          <a:p>
            <a:pPr lvl="1" eaLnBrk="1" hangingPunct="1">
              <a:lnSpc>
                <a:spcPct val="80000"/>
              </a:lnSpc>
              <a:buFontTx/>
              <a:buNone/>
              <a:defRPr/>
            </a:pPr>
            <a:r>
              <a:rPr lang="en-US" altLang="en-US" sz="1500" dirty="0">
                <a:latin typeface="Consolas" panose="020B0609020204030204" pitchFamily="49" charset="0"/>
                <a:ea typeface="Times New Roman" pitchFamily="18" charset="0"/>
                <a:cs typeface="Consolas" panose="020B0609020204030204" pitchFamily="49" charset="0"/>
              </a:rPr>
              <a:t>			</a:t>
            </a:r>
            <a:r>
              <a:rPr lang="en-US" altLang="en-US" sz="1500" dirty="0" err="1">
                <a:latin typeface="Consolas" panose="020B0609020204030204" pitchFamily="49" charset="0"/>
                <a:ea typeface="Times New Roman" pitchFamily="18" charset="0"/>
                <a:cs typeface="Consolas" panose="020B0609020204030204" pitchFamily="49" charset="0"/>
              </a:rPr>
              <a:t>cout</a:t>
            </a:r>
            <a:r>
              <a:rPr lang="en-US" altLang="en-US" sz="1500" dirty="0">
                <a:latin typeface="Consolas" panose="020B0609020204030204" pitchFamily="49" charset="0"/>
                <a:ea typeface="Times New Roman" pitchFamily="18" charset="0"/>
                <a:cs typeface="Consolas" panose="020B0609020204030204" pitchFamily="49" charset="0"/>
              </a:rPr>
              <a:t> &lt;&lt; </a:t>
            </a:r>
            <a:r>
              <a:rPr lang="en-US" altLang="en-US" sz="1500" dirty="0" err="1">
                <a:latin typeface="Consolas" panose="020B0609020204030204" pitchFamily="49" charset="0"/>
                <a:ea typeface="Times New Roman" pitchFamily="18" charset="0"/>
                <a:cs typeface="Consolas" panose="020B0609020204030204" pitchFamily="49" charset="0"/>
              </a:rPr>
              <a:t>p.first</a:t>
            </a:r>
            <a:r>
              <a:rPr lang="en-US" altLang="en-US" sz="1500" dirty="0">
                <a:latin typeface="Consolas" panose="020B0609020204030204" pitchFamily="49" charset="0"/>
                <a:ea typeface="Times New Roman" pitchFamily="18" charset="0"/>
                <a:cs typeface="Consolas" panose="020B0609020204030204" pitchFamily="49" charset="0"/>
              </a:rPr>
              <a:t> &lt;&lt; </a:t>
            </a:r>
            <a:r>
              <a:rPr lang="en-US" altLang="en-US" sz="1500" dirty="0">
                <a:latin typeface="Consolas" panose="020B0609020204030204" pitchFamily="49" charset="0"/>
                <a:ea typeface="ＭＳ Ｐゴシック" pitchFamily="34" charset="-128"/>
                <a:cs typeface="Consolas" panose="020B0609020204030204" pitchFamily="49" charset="0"/>
              </a:rPr>
              <a:t>"</a:t>
            </a:r>
            <a:r>
              <a:rPr lang="en-US" altLang="en-US" sz="1500" dirty="0">
                <a:latin typeface="Consolas" panose="020B0609020204030204" pitchFamily="49" charset="0"/>
                <a:ea typeface="Times New Roman" pitchFamily="18" charset="0"/>
                <a:cs typeface="Consolas" panose="020B0609020204030204" pitchFamily="49" charset="0"/>
              </a:rPr>
              <a:t>: </a:t>
            </a:r>
            <a:r>
              <a:rPr lang="en-US" altLang="en-US" sz="1500" dirty="0">
                <a:latin typeface="Consolas" panose="020B0609020204030204" pitchFamily="49" charset="0"/>
                <a:ea typeface="ＭＳ Ｐゴシック" pitchFamily="34" charset="-128"/>
                <a:cs typeface="Consolas" panose="020B0609020204030204" pitchFamily="49" charset="0"/>
              </a:rPr>
              <a:t>"</a:t>
            </a:r>
            <a:r>
              <a:rPr lang="en-US" altLang="en-US" sz="1500" dirty="0">
                <a:latin typeface="Consolas" panose="020B0609020204030204" pitchFamily="49" charset="0"/>
                <a:ea typeface="Times New Roman" pitchFamily="18" charset="0"/>
                <a:cs typeface="Consolas" panose="020B0609020204030204" pitchFamily="49" charset="0"/>
              </a:rPr>
              <a:t> &lt;&lt; </a:t>
            </a:r>
            <a:r>
              <a:rPr lang="en-US" altLang="en-US" sz="1500" dirty="0" err="1">
                <a:latin typeface="Consolas" panose="020B0609020204030204" pitchFamily="49" charset="0"/>
                <a:ea typeface="Times New Roman" pitchFamily="18" charset="0"/>
                <a:cs typeface="Consolas" panose="020B0609020204030204" pitchFamily="49" charset="0"/>
              </a:rPr>
              <a:t>p.second</a:t>
            </a:r>
            <a:r>
              <a:rPr lang="en-US" altLang="en-US" sz="1500" dirty="0">
                <a:latin typeface="Consolas" panose="020B0609020204030204" pitchFamily="49" charset="0"/>
                <a:ea typeface="Times New Roman" pitchFamily="18" charset="0"/>
                <a:cs typeface="Consolas" panose="020B0609020204030204" pitchFamily="49" charset="0"/>
              </a:rPr>
              <a:t> &lt;&lt; </a:t>
            </a:r>
            <a:r>
              <a:rPr lang="en-US" altLang="en-US" sz="1500" dirty="0">
                <a:latin typeface="Consolas" panose="020B0609020204030204" pitchFamily="49" charset="0"/>
                <a:ea typeface="ＭＳ Ｐゴシック" pitchFamily="34" charset="-128"/>
                <a:cs typeface="Consolas" panose="020B0609020204030204" pitchFamily="49" charset="0"/>
              </a:rPr>
              <a:t>"</a:t>
            </a:r>
            <a:r>
              <a:rPr lang="en-US" altLang="en-US" sz="1500" dirty="0">
                <a:latin typeface="Consolas" panose="020B0609020204030204" pitchFamily="49" charset="0"/>
                <a:ea typeface="Times New Roman" pitchFamily="18" charset="0"/>
                <a:cs typeface="Consolas" panose="020B0609020204030204" pitchFamily="49" charset="0"/>
              </a:rPr>
              <a:t>\n</a:t>
            </a:r>
            <a:r>
              <a:rPr lang="en-US" altLang="en-US" sz="1500" dirty="0">
                <a:latin typeface="Consolas" panose="020B0609020204030204" pitchFamily="49" charset="0"/>
                <a:ea typeface="ＭＳ Ｐゴシック" pitchFamily="34" charset="-128"/>
                <a:cs typeface="Consolas" panose="020B0609020204030204" pitchFamily="49" charset="0"/>
              </a:rPr>
              <a:t>"</a:t>
            </a:r>
            <a:r>
              <a:rPr lang="en-US" altLang="en-US" sz="1500" dirty="0">
                <a:latin typeface="Consolas" panose="020B0609020204030204" pitchFamily="49" charset="0"/>
                <a:ea typeface="Times New Roman" pitchFamily="18" charset="0"/>
                <a:cs typeface="Consolas" panose="020B0609020204030204" pitchFamily="49" charset="0"/>
              </a:rPr>
              <a:t>;</a:t>
            </a:r>
          </a:p>
          <a:p>
            <a:pPr lvl="1" eaLnBrk="1" hangingPunct="1">
              <a:lnSpc>
                <a:spcPct val="80000"/>
              </a:lnSpc>
              <a:buFontTx/>
              <a:buNone/>
              <a:defRPr/>
            </a:pPr>
            <a:r>
              <a:rPr lang="en-US" altLang="en-US" sz="1500" dirty="0">
                <a:latin typeface="Consolas" panose="020B0609020204030204" pitchFamily="49" charset="0"/>
                <a:ea typeface="Times New Roman" pitchFamily="18" charset="0"/>
                <a:cs typeface="Consolas" panose="020B0609020204030204" pitchFamily="49" charset="0"/>
              </a:rPr>
              <a:t>}</a:t>
            </a:r>
          </a:p>
        </p:txBody>
      </p:sp>
      <p:sp>
        <p:nvSpPr>
          <p:cNvPr id="2" name="Text Placeholder 1">
            <a:extLst>
              <a:ext uri="{FF2B5EF4-FFF2-40B4-BE49-F238E27FC236}">
                <a16:creationId xmlns:a16="http://schemas.microsoft.com/office/drawing/2014/main" id="{1E1C4937-FECF-DFD8-1015-5B1070AA2B31}"/>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24513602-CCB1-4B35-7673-C36CE51355DB}"/>
              </a:ext>
            </a:extLst>
          </p:cNvPr>
          <p:cNvSpPr>
            <a:spLocks noGrp="1"/>
          </p:cNvSpPr>
          <p:nvPr>
            <p:ph type="body" sz="quarter" idx="12"/>
          </p:nvPr>
        </p:nvSpPr>
        <p:spPr/>
        <p:txBody>
          <a:bodyPr/>
          <a:lstStyle/>
          <a:p>
            <a:endParaRPr lang="en-US"/>
          </a:p>
        </p:txBody>
      </p:sp>
      <p:sp>
        <p:nvSpPr>
          <p:cNvPr id="19461" name="AutoShape 4">
            <a:extLst>
              <a:ext uri="{FF2B5EF4-FFF2-40B4-BE49-F238E27FC236}">
                <a16:creationId xmlns:a16="http://schemas.microsoft.com/office/drawing/2014/main" id="{0C988844-1599-F54B-8E25-D423B1670A2F}"/>
              </a:ext>
            </a:extLst>
          </p:cNvPr>
          <p:cNvSpPr>
            <a:spLocks noChangeArrowheads="1"/>
          </p:cNvSpPr>
          <p:nvPr/>
        </p:nvSpPr>
        <p:spPr bwMode="auto">
          <a:xfrm>
            <a:off x="2077671" y="3057525"/>
            <a:ext cx="857250" cy="228600"/>
          </a:xfrm>
          <a:prstGeom prst="roundRect">
            <a:avLst>
              <a:gd name="adj" fmla="val 16667"/>
            </a:avLst>
          </a:prstGeom>
          <a:solidFill>
            <a:schemeClr val="accent5">
              <a:lumMod val="40000"/>
              <a:lumOff val="60000"/>
            </a:schemeClr>
          </a:solidFill>
          <a:ln w="9525">
            <a:solidFill>
              <a:schemeClr val="tx1"/>
            </a:solidFill>
            <a:round/>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dirty="0">
                <a:latin typeface="Arial" panose="020B0604020202020204" pitchFamily="34" charset="0"/>
              </a:rPr>
              <a:t>Key type</a:t>
            </a:r>
          </a:p>
        </p:txBody>
      </p:sp>
      <p:sp>
        <p:nvSpPr>
          <p:cNvPr id="19462" name="AutoShape 5">
            <a:extLst>
              <a:ext uri="{FF2B5EF4-FFF2-40B4-BE49-F238E27FC236}">
                <a16:creationId xmlns:a16="http://schemas.microsoft.com/office/drawing/2014/main" id="{21D64061-2EE5-5A4C-87D4-0335B04AFCD2}"/>
              </a:ext>
            </a:extLst>
          </p:cNvPr>
          <p:cNvSpPr>
            <a:spLocks noChangeArrowheads="1"/>
          </p:cNvSpPr>
          <p:nvPr/>
        </p:nvSpPr>
        <p:spPr bwMode="auto">
          <a:xfrm>
            <a:off x="3224792" y="3286125"/>
            <a:ext cx="800100" cy="228600"/>
          </a:xfrm>
          <a:prstGeom prst="roundRect">
            <a:avLst>
              <a:gd name="adj" fmla="val 16667"/>
            </a:avLst>
          </a:prstGeom>
          <a:solidFill>
            <a:schemeClr val="accent5">
              <a:lumMod val="40000"/>
              <a:lumOff val="60000"/>
            </a:schemeClr>
          </a:solidFill>
          <a:ln w="9525">
            <a:solidFill>
              <a:schemeClr val="tx1"/>
            </a:solidFill>
            <a:round/>
            <a:headEnd/>
            <a:tailEnd/>
          </a:ln>
        </p:spPr>
        <p:txBody>
          <a:bodyPr wrap="none" anchor="ct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algn="ctr" eaLnBrk="1" hangingPunct="1">
              <a:spcBef>
                <a:spcPct val="0"/>
              </a:spcBef>
              <a:buClrTx/>
              <a:buSzTx/>
              <a:buFontTx/>
              <a:buNone/>
            </a:pPr>
            <a:r>
              <a:rPr lang="en-US" altLang="en-US" sz="1350" dirty="0">
                <a:latin typeface="Arial" panose="020B0604020202020204" pitchFamily="34" charset="0"/>
              </a:rPr>
              <a:t>Value type</a:t>
            </a:r>
          </a:p>
        </p:txBody>
      </p:sp>
      <p:sp>
        <p:nvSpPr>
          <p:cNvPr id="19463" name="Line 6">
            <a:extLst>
              <a:ext uri="{FF2B5EF4-FFF2-40B4-BE49-F238E27FC236}">
                <a16:creationId xmlns:a16="http://schemas.microsoft.com/office/drawing/2014/main" id="{8CC4CA2B-E2C5-8045-A715-978E26456842}"/>
              </a:ext>
            </a:extLst>
          </p:cNvPr>
          <p:cNvSpPr>
            <a:spLocks noChangeShapeType="1"/>
          </p:cNvSpPr>
          <p:nvPr/>
        </p:nvSpPr>
        <p:spPr bwMode="auto">
          <a:xfrm flipH="1">
            <a:off x="2060026" y="3286125"/>
            <a:ext cx="210863" cy="400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19464" name="Line 7">
            <a:extLst>
              <a:ext uri="{FF2B5EF4-FFF2-40B4-BE49-F238E27FC236}">
                <a16:creationId xmlns:a16="http://schemas.microsoft.com/office/drawing/2014/main" id="{494CE69C-5834-1442-B7DD-F880A911DEAF}"/>
              </a:ext>
            </a:extLst>
          </p:cNvPr>
          <p:cNvSpPr>
            <a:spLocks noChangeShapeType="1"/>
          </p:cNvSpPr>
          <p:nvPr/>
        </p:nvSpPr>
        <p:spPr bwMode="auto">
          <a:xfrm flipH="1">
            <a:off x="2525388" y="3428999"/>
            <a:ext cx="699404" cy="2571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Tree>
    <p:extLst>
      <p:ext uri="{BB962C8B-B14F-4D97-AF65-F5344CB8AC3E}">
        <p14:creationId xmlns:p14="http://schemas.microsoft.com/office/powerpoint/2010/main" val="3976772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D2944A0B-932B-A54C-B077-3D338B10F8AD}"/>
              </a:ext>
            </a:extLst>
          </p:cNvPr>
          <p:cNvSpPr>
            <a:spLocks noGrp="1" noChangeArrowheads="1"/>
          </p:cNvSpPr>
          <p:nvPr>
            <p:ph type="title"/>
          </p:nvPr>
        </p:nvSpPr>
        <p:spPr/>
        <p:txBody>
          <a:bodyPr/>
          <a:lstStyle/>
          <a:p>
            <a:pPr eaLnBrk="1" hangingPunct="1">
              <a:defRPr/>
            </a:pPr>
            <a:r>
              <a:rPr lang="en-US" altLang="en-US" dirty="0">
                <a:ea typeface="ＭＳ Ｐゴシック" pitchFamily="34" charset="-128"/>
              </a:rPr>
              <a:t>Map</a:t>
            </a:r>
          </a:p>
        </p:txBody>
      </p:sp>
      <p:sp>
        <p:nvSpPr>
          <p:cNvPr id="58371" name="Rectangle 3">
            <a:extLst>
              <a:ext uri="{FF2B5EF4-FFF2-40B4-BE49-F238E27FC236}">
                <a16:creationId xmlns:a16="http://schemas.microsoft.com/office/drawing/2014/main" id="{F0FAF128-48E6-6346-9425-2C918C714C2C}"/>
              </a:ext>
            </a:extLst>
          </p:cNvPr>
          <p:cNvSpPr>
            <a:spLocks noGrp="1" noChangeArrowheads="1"/>
          </p:cNvSpPr>
          <p:nvPr>
            <p:ph idx="1"/>
          </p:nvPr>
        </p:nvSpPr>
        <p:spPr/>
        <p:txBody>
          <a:bodyPr>
            <a:normAutofit/>
          </a:bodyPr>
          <a:lstStyle/>
          <a:p>
            <a:pPr eaLnBrk="1" hangingPunct="1">
              <a:lnSpc>
                <a:spcPct val="80000"/>
              </a:lnSpc>
              <a:buFontTx/>
              <a:buNone/>
              <a:defRPr/>
            </a:pP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note the similarity to vector and  list</a:t>
            </a:r>
          </a:p>
          <a:p>
            <a:pPr eaLnBrk="1" hangingPunct="1">
              <a:lnSpc>
                <a:spcPct val="80000"/>
              </a:lnSpc>
              <a:buFontTx/>
              <a:buNone/>
              <a:defRPr/>
            </a:pPr>
            <a:endParaRPr lang="en-US" altLang="en-US" sz="675" dirty="0">
              <a:latin typeface="Consolas" panose="020B0609020204030204" pitchFamily="49" charset="0"/>
              <a:ea typeface="ＭＳ Ｐゴシック" pitchFamily="34" charset="-128"/>
              <a:cs typeface="Consolas" panose="020B0609020204030204" pitchFamily="49" charset="0"/>
            </a:endParaRP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template&lt;class Key, class Value&gt; class map {</a:t>
            </a:r>
          </a:p>
          <a:p>
            <a:pPr>
              <a:lnSpc>
                <a:spcPct val="80000"/>
              </a:lnSpc>
              <a:buNone/>
              <a:defRPr/>
            </a:pPr>
            <a:r>
              <a:rPr lang="en-US" altLang="en-US" sz="1350" dirty="0">
                <a:latin typeface="Consolas" panose="020B0609020204030204" pitchFamily="49" charset="0"/>
                <a:ea typeface="ＭＳ Ｐゴシック" pitchFamily="34" charset="-128"/>
                <a:cs typeface="Consolas" panose="020B0609020204030204" pitchFamily="49" charset="0"/>
              </a:rPr>
              <a:t>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using value_type = pair&lt;</a:t>
            </a:r>
            <a:r>
              <a:rPr lang="en-US" altLang="en-US" sz="1350" dirty="0" err="1">
                <a:latin typeface="Consolas" panose="020B0609020204030204" pitchFamily="49" charset="0"/>
                <a:ea typeface="ＭＳ Ｐゴシック" pitchFamily="34" charset="-128"/>
                <a:cs typeface="Consolas" panose="020B0609020204030204" pitchFamily="49" charset="0"/>
              </a:rPr>
              <a:t>Key,Value</a:t>
            </a:r>
            <a:r>
              <a:rPr lang="en-US" altLang="en-US" sz="1350" dirty="0">
                <a:latin typeface="Consolas" panose="020B0609020204030204" pitchFamily="49" charset="0"/>
                <a:ea typeface="ＭＳ Ｐゴシック" pitchFamily="34" charset="-128"/>
                <a:cs typeface="Consolas" panose="020B0609020204030204" pitchFamily="49" charset="0"/>
              </a:rPr>
              <a:t>&gt;;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a map deals in (</a:t>
            </a:r>
            <a:r>
              <a:rPr lang="en-US" altLang="en-US" sz="1350" dirty="0" err="1">
                <a:solidFill>
                  <a:srgbClr val="00B050"/>
                </a:solidFill>
                <a:latin typeface="Consolas" panose="020B0609020204030204" pitchFamily="49" charset="0"/>
                <a:ea typeface="ＭＳ Ｐゴシック" pitchFamily="34" charset="-128"/>
                <a:cs typeface="Consolas" panose="020B0609020204030204" pitchFamily="49" charset="0"/>
              </a:rPr>
              <a:t>Key,Value</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pairs</a:t>
            </a:r>
          </a:p>
          <a:p>
            <a:pPr eaLnBrk="1" hangingPunct="1">
              <a:lnSpc>
                <a:spcPct val="80000"/>
              </a:lnSpc>
              <a:buFontTx/>
              <a:buNone/>
              <a:defRPr/>
            </a:pPr>
            <a:endParaRPr lang="en-US" altLang="en-US" sz="675" dirty="0">
              <a:latin typeface="Consolas" panose="020B0609020204030204" pitchFamily="49" charset="0"/>
              <a:ea typeface="ＭＳ Ｐゴシック" pitchFamily="34" charset="-128"/>
              <a:cs typeface="Consolas" panose="020B0609020204030204" pitchFamily="49" charset="0"/>
            </a:endParaRPr>
          </a:p>
          <a:p>
            <a:pPr>
              <a:lnSpc>
                <a:spcPct val="80000"/>
              </a:lnSpc>
              <a:buNone/>
              <a:defRPr/>
            </a:pPr>
            <a:r>
              <a:rPr lang="en-US" altLang="en-US" sz="1350" dirty="0">
                <a:latin typeface="Consolas" panose="020B0609020204030204" pitchFamily="49" charset="0"/>
                <a:ea typeface="ＭＳ Ｐゴシック" pitchFamily="34" charset="-128"/>
                <a:cs typeface="Consolas" panose="020B0609020204030204" pitchFamily="49" charset="0"/>
              </a:rPr>
              <a:t>	using iterator = ???;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probably a pointer to a tree node</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using </a:t>
            </a:r>
            <a:r>
              <a:rPr lang="en-US" altLang="en-US" sz="1350" dirty="0" err="1">
                <a:latin typeface="Consolas" panose="020B0609020204030204" pitchFamily="49" charset="0"/>
                <a:ea typeface="ＭＳ Ｐゴシック" pitchFamily="34" charset="-128"/>
                <a:cs typeface="Consolas" panose="020B0609020204030204" pitchFamily="49" charset="0"/>
              </a:rPr>
              <a:t>const_iterator</a:t>
            </a:r>
            <a:r>
              <a:rPr lang="en-US" altLang="en-US" sz="1350" dirty="0">
                <a:latin typeface="Consolas" panose="020B0609020204030204" pitchFamily="49" charset="0"/>
                <a:ea typeface="ＭＳ Ｐゴシック" pitchFamily="34" charset="-128"/>
                <a:cs typeface="Consolas" panose="020B0609020204030204" pitchFamily="49" charset="0"/>
              </a:rPr>
              <a:t> = ???;</a:t>
            </a:r>
          </a:p>
          <a:p>
            <a:pPr eaLnBrk="1" hangingPunct="1">
              <a:lnSpc>
                <a:spcPct val="80000"/>
              </a:lnSpc>
              <a:buFontTx/>
              <a:buNone/>
              <a:defRPr/>
            </a:pPr>
            <a:endParaRPr lang="en-US" altLang="en-US" sz="675" dirty="0">
              <a:latin typeface="Consolas" panose="020B0609020204030204" pitchFamily="49" charset="0"/>
              <a:ea typeface="ＭＳ Ｐゴシック" pitchFamily="34" charset="-128"/>
              <a:cs typeface="Consolas" panose="020B0609020204030204" pitchFamily="49" charset="0"/>
            </a:endParaRP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iterator begin();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points to first element</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iterator end();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points to one beyond the last element</a:t>
            </a:r>
          </a:p>
          <a:p>
            <a:pPr eaLnBrk="1" hangingPunct="1">
              <a:lnSpc>
                <a:spcPct val="80000"/>
              </a:lnSpc>
              <a:buFontTx/>
              <a:buNone/>
              <a:defRPr/>
            </a:pPr>
            <a:endParaRPr lang="en-US" altLang="en-US" sz="675" dirty="0">
              <a:latin typeface="Consolas" panose="020B0609020204030204" pitchFamily="49" charset="0"/>
              <a:ea typeface="ＭＳ Ｐゴシック" pitchFamily="34" charset="-128"/>
              <a:cs typeface="Consolas" panose="020B0609020204030204" pitchFamily="49" charset="0"/>
            </a:endParaRPr>
          </a:p>
          <a:p>
            <a:pPr>
              <a:lnSpc>
                <a:spcPct val="80000"/>
              </a:lnSpc>
              <a:buNone/>
              <a:defRPr/>
            </a:pPr>
            <a:r>
              <a:rPr lang="en-US" altLang="en-US" sz="1350" dirty="0">
                <a:latin typeface="Consolas" panose="020B0609020204030204" pitchFamily="49" charset="0"/>
                <a:ea typeface="ＭＳ Ｐゴシック" pitchFamily="34" charset="-128"/>
                <a:cs typeface="Consolas" panose="020B0609020204030204" pitchFamily="49" charset="0"/>
              </a:rPr>
              <a:t>	Value&amp; operator[ ](const Key&amp;);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get Value for Key; creates pair if</a:t>
            </a:r>
          </a:p>
          <a:p>
            <a:pPr eaLnBrk="1" hangingPunct="1">
              <a:lnSpc>
                <a:spcPct val="80000"/>
              </a:lnSpc>
              <a:buFontTx/>
              <a:buNone/>
              <a:defRPr/>
            </a:pPr>
            <a:r>
              <a:rPr lang="en-US" altLang="en-US" sz="675" dirty="0">
                <a:latin typeface="Consolas" panose="020B0609020204030204" pitchFamily="49" charset="0"/>
                <a:ea typeface="ＭＳ Ｐゴシック" pitchFamily="34" charset="-128"/>
                <a:cs typeface="Consolas" panose="020B0609020204030204" pitchFamily="49" charset="0"/>
              </a:rPr>
              <a:t>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necessary, using Value( )</a:t>
            </a:r>
            <a:r>
              <a:rPr lang="en-US" altLang="en-US" sz="1350" dirty="0">
                <a:latin typeface="Consolas" panose="020B0609020204030204" pitchFamily="49" charset="0"/>
                <a:ea typeface="ＭＳ Ｐゴシック" pitchFamily="34" charset="-128"/>
                <a:cs typeface="Consolas" panose="020B0609020204030204" pitchFamily="49" charset="0"/>
              </a:rPr>
              <a:t>	</a:t>
            </a:r>
          </a:p>
          <a:p>
            <a:pPr>
              <a:lnSpc>
                <a:spcPct val="80000"/>
              </a:lnSpc>
              <a:buNone/>
              <a:defRPr/>
            </a:pPr>
            <a:r>
              <a:rPr lang="en-US" altLang="en-US" sz="1350" dirty="0">
                <a:latin typeface="Consolas" panose="020B0609020204030204" pitchFamily="49" charset="0"/>
                <a:ea typeface="ＭＳ Ｐゴシック" pitchFamily="34" charset="-128"/>
                <a:cs typeface="Consolas" panose="020B0609020204030204" pitchFamily="49" charset="0"/>
              </a:rPr>
              <a:t>	iterator find(const Key&amp; k);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is there an entry for k?</a:t>
            </a:r>
          </a:p>
          <a:p>
            <a:pPr eaLnBrk="1" hangingPunct="1">
              <a:lnSpc>
                <a:spcPct val="80000"/>
              </a:lnSpc>
              <a:buFontTx/>
              <a:buNone/>
              <a:defRPr/>
            </a:pPr>
            <a:endParaRPr lang="en-US" altLang="en-US" sz="675" dirty="0">
              <a:latin typeface="Consolas" panose="020B0609020204030204" pitchFamily="49" charset="0"/>
              <a:ea typeface="ＭＳ Ｐゴシック" pitchFamily="34" charset="-128"/>
              <a:cs typeface="Consolas" panose="020B0609020204030204" pitchFamily="49" charset="0"/>
            </a:endParaRPr>
          </a:p>
          <a:p>
            <a:pPr>
              <a:lnSpc>
                <a:spcPct val="80000"/>
              </a:lnSpc>
              <a:buNone/>
              <a:defRPr/>
            </a:pPr>
            <a:r>
              <a:rPr lang="en-US" altLang="en-US" sz="1350" dirty="0">
                <a:latin typeface="Consolas" panose="020B0609020204030204" pitchFamily="49" charset="0"/>
                <a:ea typeface="ＭＳ Ｐゴシック" pitchFamily="34" charset="-128"/>
                <a:cs typeface="Consolas" panose="020B0609020204030204" pitchFamily="49" charset="0"/>
              </a:rPr>
              <a:t>	void erase(iterator p);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remove element pointed to by p</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pair&lt;iterator, bool&gt; insert(const value_type&amp;);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insert new (</a:t>
            </a:r>
            <a:r>
              <a:rPr lang="en-US" altLang="en-US" sz="1350" dirty="0" err="1">
                <a:solidFill>
                  <a:srgbClr val="00B050"/>
                </a:solidFill>
                <a:latin typeface="Consolas" panose="020B0609020204030204" pitchFamily="49" charset="0"/>
                <a:ea typeface="ＭＳ Ｐゴシック" pitchFamily="34" charset="-128"/>
                <a:cs typeface="Consolas" panose="020B0609020204030204" pitchFamily="49" charset="0"/>
              </a:rPr>
              <a:t>Key,Value</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pair </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	</a:t>
            </a:r>
            <a:r>
              <a:rPr lang="en-US" altLang="en-US" sz="1350" dirty="0">
                <a:latin typeface="Consolas" panose="020B0609020204030204" pitchFamily="49" charset="0"/>
                <a:ea typeface="ＭＳ Ｐゴシック" pitchFamily="34" charset="-128"/>
                <a:cs typeface="Consolas" panose="020B0609020204030204" pitchFamily="49" charset="0"/>
              </a:rPr>
              <a:t>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the bool is false if insert failed</a:t>
            </a:r>
          </a:p>
          <a:p>
            <a:pPr eaLnBrk="1" hangingPunct="1">
              <a:lnSpc>
                <a:spcPct val="8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a:t>
            </a:r>
          </a:p>
        </p:txBody>
      </p:sp>
      <p:sp>
        <p:nvSpPr>
          <p:cNvPr id="2" name="Text Placeholder 1">
            <a:extLst>
              <a:ext uri="{FF2B5EF4-FFF2-40B4-BE49-F238E27FC236}">
                <a16:creationId xmlns:a16="http://schemas.microsoft.com/office/drawing/2014/main" id="{8B9406F9-A9B8-2381-B0F4-BBDF85795AF8}"/>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3D3331EB-37B5-C841-1091-C7498B2D8A51}"/>
              </a:ext>
            </a:extLst>
          </p:cNvPr>
          <p:cNvSpPr>
            <a:spLocks noGrp="1"/>
          </p:cNvSpPr>
          <p:nvPr>
            <p:ph type="body" sz="quarter" idx="12"/>
          </p:nvPr>
        </p:nvSpPr>
        <p:spPr/>
        <p:txBody>
          <a:bodyPr/>
          <a:lstStyle/>
          <a:p>
            <a:endParaRPr lang="en-US"/>
          </a:p>
        </p:txBody>
      </p:sp>
      <p:sp>
        <p:nvSpPr>
          <p:cNvPr id="21509" name="Text Box 4">
            <a:extLst>
              <a:ext uri="{FF2B5EF4-FFF2-40B4-BE49-F238E27FC236}">
                <a16:creationId xmlns:a16="http://schemas.microsoft.com/office/drawing/2014/main" id="{A172A9BA-840E-9242-B528-E331F824FEE2}"/>
              </a:ext>
            </a:extLst>
          </p:cNvPr>
          <p:cNvSpPr txBox="1">
            <a:spLocks noChangeArrowheads="1"/>
          </p:cNvSpPr>
          <p:nvPr/>
        </p:nvSpPr>
        <p:spPr bwMode="auto">
          <a:xfrm>
            <a:off x="4341428" y="1139511"/>
            <a:ext cx="1714500" cy="461665"/>
          </a:xfrm>
          <a:prstGeom prst="rect">
            <a:avLst/>
          </a:prstGeom>
          <a:solidFill>
            <a:schemeClr val="accent5">
              <a:lumMod val="40000"/>
              <a:lumOff val="60000"/>
            </a:schemeClr>
          </a:solidFill>
          <a:ln>
            <a:noFill/>
          </a:ln>
        </p:spPr>
        <p:txBody>
          <a:bodyPr>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9pPr>
          </a:lstStyle>
          <a:p>
            <a:pPr eaLnBrk="1" hangingPunct="1">
              <a:spcBef>
                <a:spcPct val="50000"/>
              </a:spcBef>
              <a:buClrTx/>
              <a:buSzTx/>
              <a:buFontTx/>
              <a:buNone/>
            </a:pPr>
            <a:r>
              <a:rPr lang="en-US" altLang="en-US" sz="1200" dirty="0">
                <a:latin typeface="Arial" panose="020B0604020202020204" pitchFamily="34" charset="0"/>
              </a:rPr>
              <a:t>Some implementation defined type</a:t>
            </a:r>
          </a:p>
        </p:txBody>
      </p:sp>
      <p:sp>
        <p:nvSpPr>
          <p:cNvPr id="21510" name="Line 5">
            <a:extLst>
              <a:ext uri="{FF2B5EF4-FFF2-40B4-BE49-F238E27FC236}">
                <a16:creationId xmlns:a16="http://schemas.microsoft.com/office/drawing/2014/main" id="{14E7FE29-C2DE-8140-AAE4-A407B4058572}"/>
              </a:ext>
            </a:extLst>
          </p:cNvPr>
          <p:cNvSpPr>
            <a:spLocks noChangeShapeType="1"/>
          </p:cNvSpPr>
          <p:nvPr/>
        </p:nvSpPr>
        <p:spPr bwMode="auto">
          <a:xfrm flipH="1">
            <a:off x="3226675" y="1714444"/>
            <a:ext cx="1114753" cy="12642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Tree>
    <p:extLst>
      <p:ext uri="{BB962C8B-B14F-4D97-AF65-F5344CB8AC3E}">
        <p14:creationId xmlns:p14="http://schemas.microsoft.com/office/powerpoint/2010/main" val="1201688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02FB1AB8-E37C-5743-9791-32BB32A7EC06}"/>
              </a:ext>
            </a:extLst>
          </p:cNvPr>
          <p:cNvSpPr>
            <a:spLocks noGrp="1" noChangeArrowheads="1"/>
          </p:cNvSpPr>
          <p:nvPr>
            <p:ph type="title"/>
          </p:nvPr>
        </p:nvSpPr>
        <p:spPr/>
        <p:txBody>
          <a:bodyPr/>
          <a:lstStyle/>
          <a:p>
            <a:pPr eaLnBrk="1" hangingPunct="1">
              <a:defRPr/>
            </a:pPr>
            <a:r>
              <a:rPr lang="en-US" altLang="en-US" dirty="0">
                <a:ea typeface="ＭＳ Ｐゴシック" pitchFamily="34" charset="-128"/>
              </a:rPr>
              <a:t>Map example </a:t>
            </a:r>
            <a:r>
              <a:rPr lang="en-US" altLang="en-US" sz="2400" dirty="0">
                <a:ea typeface="ＭＳ Ｐゴシック" pitchFamily="34" charset="-128"/>
              </a:rPr>
              <a:t>(build some maps)</a:t>
            </a:r>
          </a:p>
        </p:txBody>
      </p:sp>
      <p:sp>
        <p:nvSpPr>
          <p:cNvPr id="57347" name="Rectangle 3">
            <a:extLst>
              <a:ext uri="{FF2B5EF4-FFF2-40B4-BE49-F238E27FC236}">
                <a16:creationId xmlns:a16="http://schemas.microsoft.com/office/drawing/2014/main" id="{BAAF7D33-C2B9-9047-BD02-F5D711CE7D44}"/>
              </a:ext>
            </a:extLst>
          </p:cNvPr>
          <p:cNvSpPr>
            <a:spLocks noGrp="1" noChangeArrowheads="1"/>
          </p:cNvSpPr>
          <p:nvPr>
            <p:ph idx="1"/>
          </p:nvPr>
        </p:nvSpPr>
        <p:spPr/>
        <p:txBody>
          <a:bodyPr>
            <a:normAutofit lnSpcReduction="10000"/>
          </a:bodyPr>
          <a:lstStyle/>
          <a:p>
            <a:pPr eaLnBrk="1" hangingPunct="1">
              <a:lnSpc>
                <a:spcPct val="9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map&lt;</a:t>
            </a:r>
            <a:r>
              <a:rPr lang="en-US" altLang="en-US" sz="1350" dirty="0" err="1">
                <a:latin typeface="Consolas" panose="020B0609020204030204" pitchFamily="49" charset="0"/>
                <a:ea typeface="ＭＳ Ｐゴシック" pitchFamily="34" charset="-128"/>
                <a:cs typeface="Consolas" panose="020B0609020204030204" pitchFamily="49" charset="0"/>
              </a:rPr>
              <a:t>string,double</a:t>
            </a:r>
            <a:r>
              <a:rPr lang="en-US" altLang="en-US" sz="1350" dirty="0">
                <a:latin typeface="Consolas" panose="020B0609020204030204" pitchFamily="49" charset="0"/>
                <a:ea typeface="ＭＳ Ｐゴシック" pitchFamily="34" charset="-128"/>
                <a:cs typeface="Consolas" panose="020B0609020204030204" pitchFamily="49" charset="0"/>
              </a:rPr>
              <a:t>&gt; </a:t>
            </a:r>
            <a:r>
              <a:rPr lang="en-US" altLang="en-US" sz="1350" dirty="0" err="1">
                <a:latin typeface="Consolas" panose="020B0609020204030204" pitchFamily="49" charset="0"/>
                <a:ea typeface="ＭＳ Ｐゴシック" pitchFamily="34" charset="-128"/>
                <a:cs typeface="Consolas" panose="020B0609020204030204" pitchFamily="49" charset="0"/>
              </a:rPr>
              <a:t>dow</a:t>
            </a:r>
            <a:r>
              <a:rPr lang="en-US" altLang="en-US" sz="1350" dirty="0">
                <a:latin typeface="Consolas" panose="020B0609020204030204" pitchFamily="49" charset="0"/>
                <a:ea typeface="ＭＳ Ｐゴシック" pitchFamily="34" charset="-128"/>
                <a:cs typeface="Consolas" panose="020B0609020204030204" pitchFamily="49" charset="0"/>
              </a:rPr>
              <a:t>;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Dow-Jones industrial index (symbol, price) </a:t>
            </a:r>
          </a:p>
          <a:p>
            <a:pPr eaLnBrk="1" hangingPunct="1">
              <a:lnSpc>
                <a:spcPct val="90000"/>
              </a:lnSpc>
              <a:buFontTx/>
              <a:buNone/>
              <a:defRPr/>
            </a:pPr>
            <a:endParaRPr lang="en-US" altLang="en-US" sz="1350" dirty="0">
              <a:latin typeface="Consolas" panose="020B0609020204030204" pitchFamily="49" charset="0"/>
              <a:ea typeface="ＭＳ Ｐゴシック" pitchFamily="34" charset="-128"/>
              <a:cs typeface="Consolas" panose="020B0609020204030204" pitchFamily="49" charset="0"/>
            </a:endParaRPr>
          </a:p>
          <a:p>
            <a:pPr eaLnBrk="1" hangingPunct="1">
              <a:lnSpc>
                <a:spcPct val="90000"/>
              </a:lnSpc>
              <a:buFontTx/>
              <a:buNone/>
              <a:defRPr/>
            </a:pPr>
            <a:r>
              <a:rPr lang="en-US" altLang="en-US" sz="1350" dirty="0" err="1">
                <a:latin typeface="Consolas" panose="020B0609020204030204" pitchFamily="49" charset="0"/>
                <a:ea typeface="ＭＳ Ｐゴシック" pitchFamily="34" charset="-128"/>
                <a:cs typeface="Consolas" panose="020B0609020204030204" pitchFamily="49" charset="0"/>
              </a:rPr>
              <a:t>dow</a:t>
            </a:r>
            <a:r>
              <a:rPr lang="en-US" altLang="en-US" sz="1350" dirty="0">
                <a:latin typeface="Consolas" panose="020B0609020204030204" pitchFamily="49" charset="0"/>
                <a:ea typeface="ＭＳ Ｐゴシック" pitchFamily="34" charset="-128"/>
                <a:cs typeface="Consolas" panose="020B0609020204030204" pitchFamily="49" charset="0"/>
              </a:rPr>
              <a:t>["MMM"] = 81.86; </a:t>
            </a:r>
          </a:p>
          <a:p>
            <a:pPr eaLnBrk="1" hangingPunct="1">
              <a:lnSpc>
                <a:spcPct val="90000"/>
              </a:lnSpc>
              <a:buFontTx/>
              <a:buNone/>
              <a:defRPr/>
            </a:pPr>
            <a:r>
              <a:rPr lang="en-US" altLang="en-US" sz="1350" dirty="0" err="1">
                <a:latin typeface="Consolas" panose="020B0609020204030204" pitchFamily="49" charset="0"/>
                <a:ea typeface="ＭＳ Ｐゴシック" pitchFamily="34" charset="-128"/>
                <a:cs typeface="Consolas" panose="020B0609020204030204" pitchFamily="49" charset="0"/>
              </a:rPr>
              <a:t>dow</a:t>
            </a:r>
            <a:r>
              <a:rPr lang="en-US" altLang="en-US" sz="1350" dirty="0">
                <a:latin typeface="Consolas" panose="020B0609020204030204" pitchFamily="49" charset="0"/>
                <a:ea typeface="ＭＳ Ｐゴシック" pitchFamily="34" charset="-128"/>
                <a:cs typeface="Consolas" panose="020B0609020204030204" pitchFamily="49" charset="0"/>
              </a:rPr>
              <a:t>["AA"] = 34.69;</a:t>
            </a:r>
          </a:p>
          <a:p>
            <a:pPr eaLnBrk="1" hangingPunct="1">
              <a:lnSpc>
                <a:spcPct val="90000"/>
              </a:lnSpc>
              <a:buFontTx/>
              <a:buNone/>
              <a:defRPr/>
            </a:pPr>
            <a:r>
              <a:rPr lang="en-US" altLang="en-US" sz="1350" dirty="0" err="1">
                <a:latin typeface="Consolas" panose="020B0609020204030204" pitchFamily="49" charset="0"/>
                <a:ea typeface="ＭＳ Ｐゴシック" pitchFamily="34" charset="-128"/>
                <a:cs typeface="Consolas" panose="020B0609020204030204" pitchFamily="49" charset="0"/>
              </a:rPr>
              <a:t>dow</a:t>
            </a:r>
            <a:r>
              <a:rPr lang="en-US" altLang="en-US" sz="1350" dirty="0">
                <a:latin typeface="Consolas" panose="020B0609020204030204" pitchFamily="49" charset="0"/>
                <a:ea typeface="ＭＳ Ｐゴシック" pitchFamily="34" charset="-128"/>
                <a:cs typeface="Consolas" panose="020B0609020204030204" pitchFamily="49" charset="0"/>
              </a:rPr>
              <a:t>["MO"] = 54.45;</a:t>
            </a:r>
          </a:p>
          <a:p>
            <a:pPr eaLnBrk="1" hangingPunct="1">
              <a:lnSpc>
                <a:spcPct val="90000"/>
              </a:lnSpc>
              <a:buFontTx/>
              <a:buNone/>
              <a:defRPr/>
            </a:pP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a:t>
            </a:r>
          </a:p>
          <a:p>
            <a:pPr eaLnBrk="1" hangingPunct="1">
              <a:lnSpc>
                <a:spcPct val="90000"/>
              </a:lnSpc>
              <a:buFontTx/>
              <a:buNone/>
              <a:defRPr/>
            </a:pPr>
            <a:r>
              <a:rPr lang="en-US" altLang="en-US" sz="1350" dirty="0">
                <a:latin typeface="Consolas" panose="020B0609020204030204" pitchFamily="49" charset="0"/>
                <a:ea typeface="ＭＳ Ｐゴシック" pitchFamily="34" charset="-128"/>
                <a:cs typeface="Consolas" panose="020B0609020204030204" pitchFamily="49" charset="0"/>
              </a:rPr>
              <a:t>map&lt;</a:t>
            </a:r>
            <a:r>
              <a:rPr lang="en-US" altLang="en-US" sz="1350" dirty="0" err="1">
                <a:latin typeface="Consolas" panose="020B0609020204030204" pitchFamily="49" charset="0"/>
                <a:ea typeface="ＭＳ Ｐゴシック" pitchFamily="34" charset="-128"/>
                <a:cs typeface="Consolas" panose="020B0609020204030204" pitchFamily="49" charset="0"/>
              </a:rPr>
              <a:t>string,double</a:t>
            </a:r>
            <a:r>
              <a:rPr lang="en-US" altLang="en-US" sz="1350" dirty="0">
                <a:latin typeface="Consolas" panose="020B0609020204030204" pitchFamily="49" charset="0"/>
                <a:ea typeface="ＭＳ Ｐゴシック" pitchFamily="34" charset="-128"/>
                <a:cs typeface="Consolas" panose="020B0609020204030204" pitchFamily="49" charset="0"/>
              </a:rPr>
              <a:t>&gt; </a:t>
            </a:r>
            <a:r>
              <a:rPr lang="en-US" altLang="en-US" sz="1350" dirty="0" err="1">
                <a:latin typeface="Consolas" panose="020B0609020204030204" pitchFamily="49" charset="0"/>
                <a:ea typeface="ＭＳ Ｐゴシック" pitchFamily="34" charset="-128"/>
                <a:cs typeface="Consolas" panose="020B0609020204030204" pitchFamily="49" charset="0"/>
              </a:rPr>
              <a:t>dow_weight</a:t>
            </a:r>
            <a:r>
              <a:rPr lang="en-US" altLang="en-US" sz="1350" dirty="0">
                <a:latin typeface="Consolas" panose="020B0609020204030204" pitchFamily="49" charset="0"/>
                <a:ea typeface="ＭＳ Ｐゴシック" pitchFamily="34" charset="-128"/>
                <a:cs typeface="Consolas" panose="020B0609020204030204" pitchFamily="49" charset="0"/>
              </a:rPr>
              <a:t>;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a:t>
            </a:r>
            <a:r>
              <a:rPr lang="en-US" altLang="en-US" sz="1350" dirty="0" err="1">
                <a:solidFill>
                  <a:srgbClr val="00B050"/>
                </a:solidFill>
                <a:latin typeface="Consolas" panose="020B0609020204030204" pitchFamily="49" charset="0"/>
                <a:ea typeface="ＭＳ Ｐゴシック" pitchFamily="34" charset="-128"/>
                <a:cs typeface="Consolas" panose="020B0609020204030204" pitchFamily="49" charset="0"/>
              </a:rPr>
              <a:t>dow</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(symbol, weight)</a:t>
            </a:r>
          </a:p>
          <a:p>
            <a:pPr eaLnBrk="1" hangingPunct="1">
              <a:lnSpc>
                <a:spcPct val="90000"/>
              </a:lnSpc>
              <a:buFontTx/>
              <a:buNone/>
              <a:defRPr/>
            </a:pPr>
            <a:r>
              <a:rPr lang="en-US" altLang="en-US" sz="1350" dirty="0" err="1">
                <a:latin typeface="Consolas" panose="020B0609020204030204" pitchFamily="49" charset="0"/>
                <a:ea typeface="ＭＳ Ｐゴシック" pitchFamily="34" charset="-128"/>
                <a:cs typeface="Consolas" panose="020B0609020204030204" pitchFamily="49" charset="0"/>
              </a:rPr>
              <a:t>dow_weight.insert</a:t>
            </a:r>
            <a:r>
              <a:rPr lang="en-US" altLang="en-US" sz="1350" dirty="0">
                <a:latin typeface="Consolas" panose="020B0609020204030204" pitchFamily="49" charset="0"/>
                <a:ea typeface="ＭＳ Ｐゴシック" pitchFamily="34" charset="-128"/>
                <a:cs typeface="Consolas" panose="020B0609020204030204" pitchFamily="49" charset="0"/>
              </a:rPr>
              <a:t>(</a:t>
            </a:r>
            <a:r>
              <a:rPr lang="en-US" altLang="en-US" sz="1350" dirty="0" err="1">
                <a:latin typeface="Consolas" panose="020B0609020204030204" pitchFamily="49" charset="0"/>
                <a:ea typeface="ＭＳ Ｐゴシック" pitchFamily="34" charset="-128"/>
                <a:cs typeface="Consolas" panose="020B0609020204030204" pitchFamily="49" charset="0"/>
              </a:rPr>
              <a:t>make_pair</a:t>
            </a:r>
            <a:r>
              <a:rPr lang="en-US" altLang="en-US" sz="1350" dirty="0">
                <a:latin typeface="Consolas" panose="020B0609020204030204" pitchFamily="49" charset="0"/>
                <a:ea typeface="ＭＳ Ｐゴシック" pitchFamily="34" charset="-128"/>
                <a:cs typeface="Consolas" panose="020B0609020204030204" pitchFamily="49" charset="0"/>
              </a:rPr>
              <a:t>("MMM", 5.8549));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just to show that a Map </a:t>
            </a:r>
            <a:r>
              <a:rPr lang="en-US" altLang="en-US" sz="1350" dirty="0">
                <a:latin typeface="Consolas" panose="020B0609020204030204" pitchFamily="49" charset="0"/>
                <a:ea typeface="ＭＳ Ｐゴシック" pitchFamily="34" charset="-128"/>
                <a:cs typeface="Consolas" panose="020B0609020204030204" pitchFamily="49" charset="0"/>
              </a:rPr>
              <a:t>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really does hold pairs</a:t>
            </a:r>
          </a:p>
          <a:p>
            <a:pPr eaLnBrk="1" hangingPunct="1">
              <a:lnSpc>
                <a:spcPct val="90000"/>
              </a:lnSpc>
              <a:buFontTx/>
              <a:buNone/>
              <a:defRPr/>
            </a:pPr>
            <a:r>
              <a:rPr lang="en-US" altLang="en-US" sz="1350" dirty="0" err="1">
                <a:latin typeface="Consolas" panose="020B0609020204030204" pitchFamily="49" charset="0"/>
                <a:ea typeface="ＭＳ Ｐゴシック" pitchFamily="34" charset="-128"/>
                <a:cs typeface="Consolas" panose="020B0609020204030204" pitchFamily="49" charset="0"/>
              </a:rPr>
              <a:t>dow_weight.insert</a:t>
            </a:r>
            <a:r>
              <a:rPr lang="en-US" altLang="en-US" sz="1350" dirty="0">
                <a:latin typeface="Consolas" panose="020B0609020204030204" pitchFamily="49" charset="0"/>
                <a:ea typeface="ＭＳ Ｐゴシック" pitchFamily="34" charset="-128"/>
                <a:cs typeface="Consolas" panose="020B0609020204030204" pitchFamily="49" charset="0"/>
              </a:rPr>
              <a:t>(</a:t>
            </a:r>
            <a:r>
              <a:rPr lang="en-US" altLang="en-US" sz="1350" dirty="0" err="1">
                <a:latin typeface="Consolas" panose="020B0609020204030204" pitchFamily="49" charset="0"/>
                <a:ea typeface="ＭＳ Ｐゴシック" pitchFamily="34" charset="-128"/>
                <a:cs typeface="Consolas" panose="020B0609020204030204" pitchFamily="49" charset="0"/>
              </a:rPr>
              <a:t>make_pair</a:t>
            </a:r>
            <a:r>
              <a:rPr lang="en-US" altLang="en-US" sz="1350" dirty="0">
                <a:latin typeface="Consolas" panose="020B0609020204030204" pitchFamily="49" charset="0"/>
                <a:ea typeface="ＭＳ Ｐゴシック" pitchFamily="34" charset="-128"/>
                <a:cs typeface="Consolas" panose="020B0609020204030204" pitchFamily="49" charset="0"/>
              </a:rPr>
              <a:t>("AA",2.4808));</a:t>
            </a:r>
          </a:p>
          <a:p>
            <a:pPr eaLnBrk="1" hangingPunct="1">
              <a:lnSpc>
                <a:spcPct val="90000"/>
              </a:lnSpc>
              <a:buFontTx/>
              <a:buNone/>
              <a:defRPr/>
            </a:pPr>
            <a:r>
              <a:rPr lang="en-US" altLang="en-US" sz="1350" dirty="0" err="1">
                <a:latin typeface="Consolas" panose="020B0609020204030204" pitchFamily="49" charset="0"/>
                <a:ea typeface="ＭＳ Ｐゴシック" pitchFamily="34" charset="-128"/>
                <a:cs typeface="Consolas" panose="020B0609020204030204" pitchFamily="49" charset="0"/>
              </a:rPr>
              <a:t>dow_weight.insert</a:t>
            </a:r>
            <a:r>
              <a:rPr lang="en-US" altLang="en-US" sz="1350" dirty="0">
                <a:latin typeface="Consolas" panose="020B0609020204030204" pitchFamily="49" charset="0"/>
                <a:ea typeface="ＭＳ Ｐゴシック" pitchFamily="34" charset="-128"/>
                <a:cs typeface="Consolas" panose="020B0609020204030204" pitchFamily="49" charset="0"/>
              </a:rPr>
              <a:t>(</a:t>
            </a:r>
            <a:r>
              <a:rPr lang="en-US" altLang="en-US" sz="1350" dirty="0" err="1">
                <a:latin typeface="Consolas" panose="020B0609020204030204" pitchFamily="49" charset="0"/>
                <a:ea typeface="ＭＳ Ｐゴシック" pitchFamily="34" charset="-128"/>
                <a:cs typeface="Consolas" panose="020B0609020204030204" pitchFamily="49" charset="0"/>
              </a:rPr>
              <a:t>make_pair</a:t>
            </a:r>
            <a:r>
              <a:rPr lang="en-US" altLang="en-US" sz="1350" dirty="0">
                <a:latin typeface="Consolas" panose="020B0609020204030204" pitchFamily="49" charset="0"/>
                <a:ea typeface="ＭＳ Ｐゴシック" pitchFamily="34" charset="-128"/>
                <a:cs typeface="Consolas" panose="020B0609020204030204" pitchFamily="49" charset="0"/>
              </a:rPr>
              <a:t>("MO",3.8940));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and to show that notation matters</a:t>
            </a:r>
          </a:p>
          <a:p>
            <a:pPr eaLnBrk="1" hangingPunct="1">
              <a:lnSpc>
                <a:spcPct val="90000"/>
              </a:lnSpc>
              <a:buFontTx/>
              <a:buNone/>
              <a:defRPr/>
            </a:pP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a:t>
            </a:r>
          </a:p>
          <a:p>
            <a:pPr>
              <a:buNone/>
              <a:defRPr/>
            </a:pPr>
            <a:r>
              <a:rPr lang="en-US" altLang="en-US" sz="1350" dirty="0">
                <a:latin typeface="Consolas" panose="020B0609020204030204" pitchFamily="49" charset="0"/>
                <a:ea typeface="ＭＳ Ｐゴシック" pitchFamily="34" charset="-128"/>
                <a:cs typeface="Consolas" panose="020B0609020204030204" pitchFamily="49" charset="0"/>
              </a:rPr>
              <a:t>map&lt;</a:t>
            </a:r>
            <a:r>
              <a:rPr lang="en-US" altLang="en-US" sz="1350" dirty="0" err="1">
                <a:latin typeface="Consolas" panose="020B0609020204030204" pitchFamily="49" charset="0"/>
                <a:ea typeface="ＭＳ Ｐゴシック" pitchFamily="34" charset="-128"/>
                <a:cs typeface="Consolas" panose="020B0609020204030204" pitchFamily="49" charset="0"/>
              </a:rPr>
              <a:t>string,string</a:t>
            </a:r>
            <a:r>
              <a:rPr lang="en-US" altLang="en-US" sz="1350" dirty="0">
                <a:latin typeface="Consolas" panose="020B0609020204030204" pitchFamily="49" charset="0"/>
                <a:ea typeface="ＭＳ Ｐゴシック" pitchFamily="34" charset="-128"/>
                <a:cs typeface="Consolas" panose="020B0609020204030204" pitchFamily="49" charset="0"/>
              </a:rPr>
              <a:t>&gt; </a:t>
            </a:r>
            <a:r>
              <a:rPr lang="en-US" altLang="en-US" sz="1350" dirty="0" err="1">
                <a:latin typeface="Consolas" panose="020B0609020204030204" pitchFamily="49" charset="0"/>
                <a:ea typeface="ＭＳ Ｐゴシック" pitchFamily="34" charset="-128"/>
                <a:cs typeface="Consolas" panose="020B0609020204030204" pitchFamily="49" charset="0"/>
              </a:rPr>
              <a:t>dow_name</a:t>
            </a:r>
            <a:r>
              <a:rPr lang="en-US" altLang="en-US" sz="1350" dirty="0">
                <a:latin typeface="Consolas" panose="020B0609020204030204" pitchFamily="49" charset="0"/>
                <a:ea typeface="ＭＳ Ｐゴシック" pitchFamily="34" charset="-128"/>
                <a:cs typeface="Consolas" panose="020B0609020204030204" pitchFamily="49" charset="0"/>
              </a:rPr>
              <a:t>;	</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a:t>
            </a:r>
            <a:r>
              <a:rPr lang="en-US" altLang="en-US" sz="1350" dirty="0" err="1">
                <a:solidFill>
                  <a:srgbClr val="00B050"/>
                </a:solidFill>
                <a:latin typeface="Consolas" panose="020B0609020204030204" pitchFamily="49" charset="0"/>
                <a:ea typeface="ＭＳ Ｐゴシック" pitchFamily="34" charset="-128"/>
                <a:cs typeface="Consolas" panose="020B0609020204030204" pitchFamily="49" charset="0"/>
              </a:rPr>
              <a:t>dow</a:t>
            </a: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(symbol, name)</a:t>
            </a:r>
          </a:p>
          <a:p>
            <a:pPr eaLnBrk="1" hangingPunct="1">
              <a:lnSpc>
                <a:spcPct val="90000"/>
              </a:lnSpc>
              <a:buFontTx/>
              <a:buNone/>
              <a:defRPr/>
            </a:pPr>
            <a:r>
              <a:rPr lang="en-US" altLang="en-US" sz="1350" dirty="0" err="1">
                <a:latin typeface="Consolas" panose="020B0609020204030204" pitchFamily="49" charset="0"/>
                <a:ea typeface="ＭＳ Ｐゴシック" pitchFamily="34" charset="-128"/>
                <a:cs typeface="Consolas" panose="020B0609020204030204" pitchFamily="49" charset="0"/>
              </a:rPr>
              <a:t>dow_name</a:t>
            </a:r>
            <a:r>
              <a:rPr lang="en-US" altLang="en-US" sz="1350" dirty="0">
                <a:latin typeface="Consolas" panose="020B0609020204030204" pitchFamily="49" charset="0"/>
                <a:ea typeface="ＭＳ Ｐゴシック" pitchFamily="34" charset="-128"/>
                <a:cs typeface="Consolas" panose="020B0609020204030204" pitchFamily="49" charset="0"/>
              </a:rPr>
              <a:t>["MMM"] = "3M Co."; </a:t>
            </a:r>
          </a:p>
          <a:p>
            <a:pPr eaLnBrk="1" hangingPunct="1">
              <a:lnSpc>
                <a:spcPct val="90000"/>
              </a:lnSpc>
              <a:buFontTx/>
              <a:buNone/>
              <a:defRPr/>
            </a:pPr>
            <a:r>
              <a:rPr lang="en-US" altLang="en-US" sz="1350" dirty="0" err="1">
                <a:latin typeface="Consolas" panose="020B0609020204030204" pitchFamily="49" charset="0"/>
                <a:ea typeface="ＭＳ Ｐゴシック" pitchFamily="34" charset="-128"/>
                <a:cs typeface="Consolas" panose="020B0609020204030204" pitchFamily="49" charset="0"/>
              </a:rPr>
              <a:t>dow_name</a:t>
            </a:r>
            <a:r>
              <a:rPr lang="en-US" altLang="en-US" sz="1350" dirty="0">
                <a:latin typeface="Consolas" panose="020B0609020204030204" pitchFamily="49" charset="0"/>
                <a:ea typeface="ＭＳ Ｐゴシック" pitchFamily="34" charset="-128"/>
                <a:cs typeface="Consolas" panose="020B0609020204030204" pitchFamily="49" charset="0"/>
              </a:rPr>
              <a:t>["AA"] = "Alcoa Inc.";</a:t>
            </a:r>
          </a:p>
          <a:p>
            <a:pPr eaLnBrk="1" hangingPunct="1">
              <a:lnSpc>
                <a:spcPct val="90000"/>
              </a:lnSpc>
              <a:buFontTx/>
              <a:buNone/>
              <a:defRPr/>
            </a:pPr>
            <a:r>
              <a:rPr lang="en-US" altLang="en-US" sz="1350" dirty="0" err="1">
                <a:latin typeface="Consolas" panose="020B0609020204030204" pitchFamily="49" charset="0"/>
                <a:ea typeface="ＭＳ Ｐゴシック" pitchFamily="34" charset="-128"/>
                <a:cs typeface="Consolas" panose="020B0609020204030204" pitchFamily="49" charset="0"/>
              </a:rPr>
              <a:t>dow_name</a:t>
            </a:r>
            <a:r>
              <a:rPr lang="en-US" altLang="en-US" sz="1350" dirty="0">
                <a:latin typeface="Consolas" panose="020B0609020204030204" pitchFamily="49" charset="0"/>
                <a:ea typeface="ＭＳ Ｐゴシック" pitchFamily="34" charset="-128"/>
                <a:cs typeface="Consolas" panose="020B0609020204030204" pitchFamily="49" charset="0"/>
              </a:rPr>
              <a:t>["MO"] = "Altria Group Inc.";</a:t>
            </a:r>
          </a:p>
          <a:p>
            <a:pPr>
              <a:buNone/>
              <a:defRPr/>
            </a:pPr>
            <a:r>
              <a:rPr lang="en-US" altLang="en-US" sz="1350" dirty="0">
                <a:solidFill>
                  <a:srgbClr val="00B050"/>
                </a:solidFill>
                <a:latin typeface="Consolas" panose="020B0609020204030204" pitchFamily="49" charset="0"/>
                <a:ea typeface="ＭＳ Ｐゴシック" pitchFamily="34" charset="-128"/>
                <a:cs typeface="Consolas" panose="020B0609020204030204" pitchFamily="49" charset="0"/>
              </a:rPr>
              <a:t>// …</a:t>
            </a:r>
          </a:p>
        </p:txBody>
      </p:sp>
      <p:sp>
        <p:nvSpPr>
          <p:cNvPr id="2" name="Text Placeholder 1">
            <a:extLst>
              <a:ext uri="{FF2B5EF4-FFF2-40B4-BE49-F238E27FC236}">
                <a16:creationId xmlns:a16="http://schemas.microsoft.com/office/drawing/2014/main" id="{22B936D8-A7BE-7C02-7CC9-7FA45D9091F1}"/>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8CE8AAB6-9E9E-30E0-85C3-3A7AC5A31B2B}"/>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966571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C89CBCA9-4A59-CA4D-8687-FD77AA28FF37}"/>
              </a:ext>
            </a:extLst>
          </p:cNvPr>
          <p:cNvSpPr>
            <a:spLocks noGrp="1" noChangeArrowheads="1"/>
          </p:cNvSpPr>
          <p:nvPr>
            <p:ph type="title"/>
          </p:nvPr>
        </p:nvSpPr>
        <p:spPr/>
        <p:txBody>
          <a:bodyPr/>
          <a:lstStyle/>
          <a:p>
            <a:pPr eaLnBrk="1" hangingPunct="1">
              <a:defRPr/>
            </a:pPr>
            <a:r>
              <a:rPr lang="en-US" altLang="en-US" dirty="0">
                <a:ea typeface="ＭＳ Ｐゴシック" pitchFamily="34" charset="-128"/>
              </a:rPr>
              <a:t>Common tasks</a:t>
            </a:r>
          </a:p>
        </p:txBody>
      </p:sp>
      <p:sp>
        <p:nvSpPr>
          <p:cNvPr id="8195" name="Rectangle 3">
            <a:extLst>
              <a:ext uri="{FF2B5EF4-FFF2-40B4-BE49-F238E27FC236}">
                <a16:creationId xmlns:a16="http://schemas.microsoft.com/office/drawing/2014/main" id="{8EB86336-D783-E643-9481-0F4D70C7A5FE}"/>
              </a:ext>
            </a:extLst>
          </p:cNvPr>
          <p:cNvSpPr>
            <a:spLocks noGrp="1" noChangeArrowheads="1"/>
          </p:cNvSpPr>
          <p:nvPr>
            <p:ph idx="1"/>
          </p:nvPr>
        </p:nvSpPr>
        <p:spPr/>
        <p:txBody>
          <a:bodyPr>
            <a:normAutofit/>
          </a:bodyPr>
          <a:lstStyle/>
          <a:p>
            <a:pPr eaLnBrk="1" hangingPunct="1">
              <a:lnSpc>
                <a:spcPct val="90000"/>
              </a:lnSpc>
              <a:defRPr/>
            </a:pPr>
            <a:r>
              <a:rPr lang="en-US" altLang="en-US" dirty="0">
                <a:ea typeface="ＭＳ Ｐゴシック" pitchFamily="34" charset="-128"/>
              </a:rPr>
              <a:t>Collect data into containers</a:t>
            </a:r>
          </a:p>
          <a:p>
            <a:pPr eaLnBrk="1" hangingPunct="1">
              <a:lnSpc>
                <a:spcPct val="90000"/>
              </a:lnSpc>
              <a:defRPr/>
            </a:pPr>
            <a:r>
              <a:rPr lang="en-US" altLang="en-US" dirty="0">
                <a:ea typeface="ＭＳ Ｐゴシック" pitchFamily="34" charset="-128"/>
              </a:rPr>
              <a:t>Organize data</a:t>
            </a:r>
          </a:p>
          <a:p>
            <a:pPr lvl="1" eaLnBrk="1" hangingPunct="1">
              <a:lnSpc>
                <a:spcPct val="90000"/>
              </a:lnSpc>
              <a:defRPr/>
            </a:pPr>
            <a:r>
              <a:rPr lang="en-US" altLang="en-US" sz="1500" dirty="0">
                <a:ea typeface="Times New Roman" pitchFamily="18" charset="0"/>
              </a:rPr>
              <a:t>For printing</a:t>
            </a:r>
          </a:p>
          <a:p>
            <a:pPr lvl="1" eaLnBrk="1" hangingPunct="1">
              <a:lnSpc>
                <a:spcPct val="90000"/>
              </a:lnSpc>
              <a:defRPr/>
            </a:pPr>
            <a:r>
              <a:rPr lang="en-US" altLang="en-US" sz="1500" dirty="0">
                <a:ea typeface="Times New Roman" pitchFamily="18" charset="0"/>
              </a:rPr>
              <a:t>For fast access</a:t>
            </a:r>
          </a:p>
          <a:p>
            <a:pPr eaLnBrk="1" hangingPunct="1">
              <a:lnSpc>
                <a:spcPct val="90000"/>
              </a:lnSpc>
              <a:defRPr/>
            </a:pPr>
            <a:r>
              <a:rPr lang="en-US" altLang="en-US" dirty="0">
                <a:ea typeface="ＭＳ Ｐゴシック" pitchFamily="34" charset="-128"/>
              </a:rPr>
              <a:t>Retrieve data items</a:t>
            </a:r>
          </a:p>
          <a:p>
            <a:pPr lvl="1" eaLnBrk="1" hangingPunct="1">
              <a:lnSpc>
                <a:spcPct val="90000"/>
              </a:lnSpc>
              <a:defRPr/>
            </a:pPr>
            <a:r>
              <a:rPr lang="en-US" altLang="en-US" sz="1500" dirty="0">
                <a:ea typeface="Times New Roman" pitchFamily="18" charset="0"/>
              </a:rPr>
              <a:t>By index </a:t>
            </a:r>
            <a:r>
              <a:rPr lang="en-US" altLang="en-US" sz="1350" dirty="0">
                <a:ea typeface="Times New Roman" pitchFamily="18" charset="0"/>
              </a:rPr>
              <a:t>(e.g., get the </a:t>
            </a:r>
            <a:r>
              <a:rPr lang="en-US" altLang="en-US" sz="1350" b="1" dirty="0">
                <a:ea typeface="Times New Roman" pitchFamily="18" charset="0"/>
              </a:rPr>
              <a:t>N</a:t>
            </a:r>
            <a:r>
              <a:rPr lang="en-US" altLang="en-US" sz="1350" dirty="0">
                <a:ea typeface="Times New Roman" pitchFamily="18" charset="0"/>
              </a:rPr>
              <a:t>th element)</a:t>
            </a:r>
            <a:endParaRPr lang="en-US" altLang="en-US" sz="1500" dirty="0">
              <a:ea typeface="Times New Roman" pitchFamily="18" charset="0"/>
            </a:endParaRPr>
          </a:p>
          <a:p>
            <a:pPr lvl="1" eaLnBrk="1" hangingPunct="1">
              <a:lnSpc>
                <a:spcPct val="90000"/>
              </a:lnSpc>
              <a:defRPr/>
            </a:pPr>
            <a:r>
              <a:rPr lang="en-US" altLang="en-US" sz="1500" dirty="0">
                <a:ea typeface="Times New Roman" pitchFamily="18" charset="0"/>
              </a:rPr>
              <a:t>By value </a:t>
            </a:r>
            <a:r>
              <a:rPr lang="en-US" altLang="en-US" sz="1350" dirty="0">
                <a:ea typeface="Times New Roman" pitchFamily="18" charset="0"/>
              </a:rPr>
              <a:t>(e.g., get the first element with the value </a:t>
            </a:r>
            <a:r>
              <a:rPr lang="en-US" altLang="en-US" sz="1350" b="1" dirty="0">
                <a:ea typeface="Times New Roman" pitchFamily="18" charset="0"/>
              </a:rPr>
              <a:t>"Chocolate"</a:t>
            </a:r>
            <a:r>
              <a:rPr lang="en-US" altLang="en-US" sz="1350" dirty="0">
                <a:ea typeface="Times New Roman" pitchFamily="18" charset="0"/>
              </a:rPr>
              <a:t>)</a:t>
            </a:r>
            <a:endParaRPr lang="en-US" altLang="en-US" sz="1500" dirty="0">
              <a:ea typeface="Times New Roman" pitchFamily="18" charset="0"/>
            </a:endParaRPr>
          </a:p>
          <a:p>
            <a:pPr lvl="1" eaLnBrk="1" hangingPunct="1">
              <a:lnSpc>
                <a:spcPct val="90000"/>
              </a:lnSpc>
              <a:defRPr/>
            </a:pPr>
            <a:r>
              <a:rPr lang="en-US" altLang="en-US" sz="1500" dirty="0">
                <a:ea typeface="Times New Roman" pitchFamily="18" charset="0"/>
              </a:rPr>
              <a:t>By properties </a:t>
            </a:r>
            <a:r>
              <a:rPr lang="en-US" altLang="en-US" sz="1350" dirty="0">
                <a:ea typeface="Times New Roman" pitchFamily="18" charset="0"/>
              </a:rPr>
              <a:t>(e.g., get the first elements where </a:t>
            </a:r>
            <a:r>
              <a:rPr lang="ja-JP" altLang="en-US" sz="1350">
                <a:ea typeface="ＭＳ Ｐゴシック" pitchFamily="34" charset="-128"/>
              </a:rPr>
              <a:t>“</a:t>
            </a:r>
            <a:r>
              <a:rPr lang="en-US" altLang="ja-JP" sz="1350" b="1" dirty="0">
                <a:ea typeface="ＭＳ Ｐゴシック" pitchFamily="34" charset="-128"/>
              </a:rPr>
              <a:t>age&lt;64</a:t>
            </a:r>
            <a:r>
              <a:rPr lang="ja-JP" altLang="en-US" sz="1350">
                <a:ea typeface="ＭＳ Ｐゴシック" pitchFamily="34" charset="-128"/>
              </a:rPr>
              <a:t>”</a:t>
            </a:r>
            <a:r>
              <a:rPr lang="en-US" altLang="ja-JP" sz="1350" dirty="0">
                <a:ea typeface="ＭＳ Ｐゴシック" pitchFamily="34" charset="-128"/>
              </a:rPr>
              <a:t>)</a:t>
            </a:r>
            <a:endParaRPr lang="en-US" altLang="ja-JP" sz="1500" dirty="0">
              <a:ea typeface="ＭＳ Ｐゴシック" pitchFamily="34" charset="-128"/>
            </a:endParaRPr>
          </a:p>
          <a:p>
            <a:pPr eaLnBrk="1" hangingPunct="1">
              <a:lnSpc>
                <a:spcPct val="90000"/>
              </a:lnSpc>
              <a:defRPr/>
            </a:pPr>
            <a:r>
              <a:rPr lang="en-US" altLang="en-US" dirty="0">
                <a:ea typeface="ＭＳ Ｐゴシック" pitchFamily="34" charset="-128"/>
              </a:rPr>
              <a:t>Add data</a:t>
            </a:r>
          </a:p>
          <a:p>
            <a:pPr eaLnBrk="1" hangingPunct="1">
              <a:lnSpc>
                <a:spcPct val="90000"/>
              </a:lnSpc>
              <a:defRPr/>
            </a:pPr>
            <a:r>
              <a:rPr lang="en-US" altLang="en-US" dirty="0">
                <a:ea typeface="ＭＳ Ｐゴシック" pitchFamily="34" charset="-128"/>
              </a:rPr>
              <a:t>Remove data</a:t>
            </a:r>
          </a:p>
          <a:p>
            <a:pPr eaLnBrk="1" hangingPunct="1">
              <a:lnSpc>
                <a:spcPct val="90000"/>
              </a:lnSpc>
              <a:defRPr/>
            </a:pPr>
            <a:r>
              <a:rPr lang="en-US" altLang="en-US" dirty="0">
                <a:ea typeface="ＭＳ Ｐゴシック" pitchFamily="34" charset="-128"/>
              </a:rPr>
              <a:t>Sorting and searching</a:t>
            </a:r>
          </a:p>
          <a:p>
            <a:pPr eaLnBrk="1" hangingPunct="1">
              <a:lnSpc>
                <a:spcPct val="90000"/>
              </a:lnSpc>
              <a:defRPr/>
            </a:pPr>
            <a:r>
              <a:rPr lang="en-US" altLang="en-US" dirty="0">
                <a:ea typeface="ＭＳ Ｐゴシック" pitchFamily="34" charset="-128"/>
              </a:rPr>
              <a:t>Simple numeric operations</a:t>
            </a:r>
          </a:p>
        </p:txBody>
      </p:sp>
      <p:sp>
        <p:nvSpPr>
          <p:cNvPr id="2" name="Text Placeholder 1">
            <a:extLst>
              <a:ext uri="{FF2B5EF4-FFF2-40B4-BE49-F238E27FC236}">
                <a16:creationId xmlns:a16="http://schemas.microsoft.com/office/drawing/2014/main" id="{69571753-AD6F-79A9-11AD-B0E453186689}"/>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D7952098-0D46-1731-527B-8E6B18B92CD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726370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B27AF08E-4C0E-9143-8504-2CCDBEE37037}"/>
              </a:ext>
            </a:extLst>
          </p:cNvPr>
          <p:cNvSpPr>
            <a:spLocks noGrp="1" noChangeArrowheads="1"/>
          </p:cNvSpPr>
          <p:nvPr>
            <p:ph type="title"/>
          </p:nvPr>
        </p:nvSpPr>
        <p:spPr/>
        <p:txBody>
          <a:bodyPr/>
          <a:lstStyle/>
          <a:p>
            <a:pPr eaLnBrk="1" hangingPunct="1">
              <a:defRPr/>
            </a:pPr>
            <a:r>
              <a:rPr lang="en-US" altLang="en-US" dirty="0">
                <a:latin typeface="Consolas" panose="020B0609020204030204" pitchFamily="49" charset="0"/>
                <a:ea typeface="ＭＳ Ｐゴシック" pitchFamily="34" charset="-128"/>
                <a:cs typeface="Consolas" panose="020B0609020204030204" pitchFamily="49" charset="0"/>
              </a:rPr>
              <a:t>Map</a:t>
            </a:r>
            <a:r>
              <a:rPr lang="en-US" altLang="en-US" dirty="0">
                <a:ea typeface="ＭＳ Ｐゴシック" pitchFamily="34" charset="-128"/>
              </a:rPr>
              <a:t> example </a:t>
            </a:r>
            <a:r>
              <a:rPr lang="en-US" altLang="en-US" sz="2400" dirty="0">
                <a:ea typeface="ＭＳ Ｐゴシック" pitchFamily="34" charset="-128"/>
              </a:rPr>
              <a:t>(some uses)</a:t>
            </a:r>
          </a:p>
        </p:txBody>
      </p:sp>
      <p:sp>
        <p:nvSpPr>
          <p:cNvPr id="91139" name="Rectangle 3">
            <a:extLst>
              <a:ext uri="{FF2B5EF4-FFF2-40B4-BE49-F238E27FC236}">
                <a16:creationId xmlns:a16="http://schemas.microsoft.com/office/drawing/2014/main" id="{6BBAF40A-F11A-6E41-8F2B-717F0E37623D}"/>
              </a:ext>
            </a:extLst>
          </p:cNvPr>
          <p:cNvSpPr>
            <a:spLocks noGrp="1" noChangeArrowheads="1"/>
          </p:cNvSpPr>
          <p:nvPr>
            <p:ph idx="1"/>
          </p:nvPr>
        </p:nvSpPr>
        <p:spPr/>
        <p:txBody>
          <a:bodyPr>
            <a:normAutofit/>
          </a:bodyPr>
          <a:lstStyle/>
          <a:p>
            <a:pPr eaLnBrk="1" hangingPunct="1">
              <a:lnSpc>
                <a:spcPct val="80000"/>
              </a:lnSpc>
              <a:buFontTx/>
              <a:buNone/>
              <a:defRPr/>
            </a:pPr>
            <a:r>
              <a:rPr lang="en-US" sz="1350" dirty="0">
                <a:latin typeface="Consolas" panose="020B0609020204030204" pitchFamily="49" charset="0"/>
                <a:ea typeface="ＭＳ Ｐゴシック" pitchFamily="34" charset="-128"/>
                <a:cs typeface="Consolas" panose="020B0609020204030204" pitchFamily="49" charset="0"/>
              </a:rPr>
              <a:t>double </a:t>
            </a:r>
            <a:r>
              <a:rPr lang="en-US" sz="1350" dirty="0" err="1">
                <a:latin typeface="Consolas" panose="020B0609020204030204" pitchFamily="49" charset="0"/>
                <a:ea typeface="ＭＳ Ｐゴシック" pitchFamily="34" charset="-128"/>
                <a:cs typeface="Consolas" panose="020B0609020204030204" pitchFamily="49" charset="0"/>
              </a:rPr>
              <a:t>alcoa_price</a:t>
            </a:r>
            <a:r>
              <a:rPr lang="en-US" sz="1350" dirty="0">
                <a:latin typeface="Consolas" panose="020B0609020204030204" pitchFamily="49" charset="0"/>
                <a:ea typeface="ＭＳ Ｐゴシック" pitchFamily="34" charset="-128"/>
                <a:cs typeface="Consolas" panose="020B0609020204030204" pitchFamily="49" charset="0"/>
              </a:rPr>
              <a:t> = </a:t>
            </a:r>
            <a:r>
              <a:rPr lang="en-US" sz="1350" dirty="0" err="1">
                <a:latin typeface="Consolas" panose="020B0609020204030204" pitchFamily="49" charset="0"/>
                <a:ea typeface="ＭＳ Ｐゴシック" pitchFamily="34" charset="-128"/>
                <a:cs typeface="Consolas" panose="020B0609020204030204" pitchFamily="49" charset="0"/>
              </a:rPr>
              <a:t>dow</a:t>
            </a:r>
            <a:r>
              <a:rPr lang="en-US" sz="1350" dirty="0">
                <a:latin typeface="Consolas" panose="020B0609020204030204" pitchFamily="49" charset="0"/>
                <a:ea typeface="ＭＳ Ｐゴシック" pitchFamily="34" charset="-128"/>
                <a:cs typeface="Consolas" panose="020B0609020204030204" pitchFamily="49" charset="0"/>
              </a:rPr>
              <a:t>["AA"];			</a:t>
            </a:r>
            <a:r>
              <a:rPr lang="en-US" sz="1350" dirty="0">
                <a:solidFill>
                  <a:srgbClr val="00B050"/>
                </a:solidFill>
                <a:latin typeface="Consolas" panose="020B0609020204030204" pitchFamily="49" charset="0"/>
                <a:ea typeface="ＭＳ Ｐゴシック" pitchFamily="34" charset="-128"/>
                <a:cs typeface="Consolas" panose="020B0609020204030204" pitchFamily="49" charset="0"/>
              </a:rPr>
              <a:t>// read values from a map</a:t>
            </a:r>
          </a:p>
          <a:p>
            <a:pPr eaLnBrk="1" hangingPunct="1">
              <a:lnSpc>
                <a:spcPct val="80000"/>
              </a:lnSpc>
              <a:buFontTx/>
              <a:buNone/>
              <a:defRPr/>
            </a:pPr>
            <a:r>
              <a:rPr lang="en-US" sz="1350" dirty="0">
                <a:latin typeface="Consolas" panose="020B0609020204030204" pitchFamily="49" charset="0"/>
                <a:ea typeface="ＭＳ Ｐゴシック" pitchFamily="34" charset="-128"/>
                <a:cs typeface="Consolas" panose="020B0609020204030204" pitchFamily="49" charset="0"/>
              </a:rPr>
              <a:t>double </a:t>
            </a:r>
            <a:r>
              <a:rPr lang="en-US" sz="1350" dirty="0" err="1">
                <a:latin typeface="Consolas" panose="020B0609020204030204" pitchFamily="49" charset="0"/>
                <a:ea typeface="ＭＳ Ｐゴシック" pitchFamily="34" charset="-128"/>
                <a:cs typeface="Consolas" panose="020B0609020204030204" pitchFamily="49" charset="0"/>
              </a:rPr>
              <a:t>boeing_price</a:t>
            </a:r>
            <a:r>
              <a:rPr lang="en-US" sz="1350" dirty="0">
                <a:latin typeface="Consolas" panose="020B0609020204030204" pitchFamily="49" charset="0"/>
                <a:ea typeface="ＭＳ Ｐゴシック" pitchFamily="34" charset="-128"/>
                <a:cs typeface="Consolas" panose="020B0609020204030204" pitchFamily="49" charset="0"/>
              </a:rPr>
              <a:t> = </a:t>
            </a:r>
            <a:r>
              <a:rPr lang="en-US" sz="1350" dirty="0" err="1">
                <a:latin typeface="Consolas" panose="020B0609020204030204" pitchFamily="49" charset="0"/>
                <a:ea typeface="ＭＳ Ｐゴシック" pitchFamily="34" charset="-128"/>
                <a:cs typeface="Consolas" panose="020B0609020204030204" pitchFamily="49" charset="0"/>
              </a:rPr>
              <a:t>dow</a:t>
            </a:r>
            <a:r>
              <a:rPr lang="en-US" sz="1350" dirty="0">
                <a:latin typeface="Consolas" panose="020B0609020204030204" pitchFamily="49" charset="0"/>
                <a:ea typeface="ＭＳ Ｐゴシック" pitchFamily="34" charset="-128"/>
                <a:cs typeface="Consolas" panose="020B0609020204030204" pitchFamily="49" charset="0"/>
              </a:rPr>
              <a:t>["BO"];</a:t>
            </a:r>
          </a:p>
          <a:p>
            <a:pPr eaLnBrk="1" hangingPunct="1">
              <a:lnSpc>
                <a:spcPct val="80000"/>
              </a:lnSpc>
              <a:buFontTx/>
              <a:buNone/>
              <a:defRPr/>
            </a:pPr>
            <a:endParaRPr lang="en-US" sz="1350" dirty="0">
              <a:latin typeface="Consolas" panose="020B0609020204030204" pitchFamily="49" charset="0"/>
              <a:ea typeface="ＭＳ Ｐゴシック" pitchFamily="34" charset="-128"/>
              <a:cs typeface="Consolas" panose="020B0609020204030204" pitchFamily="49" charset="0"/>
            </a:endParaRPr>
          </a:p>
          <a:p>
            <a:pPr eaLnBrk="1" hangingPunct="1">
              <a:lnSpc>
                <a:spcPct val="80000"/>
              </a:lnSpc>
              <a:buFontTx/>
              <a:buNone/>
              <a:defRPr/>
            </a:pPr>
            <a:endParaRPr lang="en-US" sz="1350" dirty="0">
              <a:latin typeface="Consolas" panose="020B0609020204030204" pitchFamily="49" charset="0"/>
              <a:ea typeface="ＭＳ Ｐゴシック" pitchFamily="34" charset="-128"/>
              <a:cs typeface="Consolas" panose="020B0609020204030204" pitchFamily="49" charset="0"/>
            </a:endParaRPr>
          </a:p>
          <a:p>
            <a:pPr eaLnBrk="1" hangingPunct="1">
              <a:lnSpc>
                <a:spcPct val="80000"/>
              </a:lnSpc>
              <a:buFontTx/>
              <a:buNone/>
              <a:defRPr/>
            </a:pPr>
            <a:r>
              <a:rPr lang="en-US" sz="1350" dirty="0">
                <a:latin typeface="Consolas" panose="020B0609020204030204" pitchFamily="49" charset="0"/>
                <a:ea typeface="ＭＳ Ｐゴシック" pitchFamily="34" charset="-128"/>
                <a:cs typeface="Consolas" panose="020B0609020204030204" pitchFamily="49" charset="0"/>
              </a:rPr>
              <a:t>if (</a:t>
            </a:r>
            <a:r>
              <a:rPr lang="en-US" sz="1350" dirty="0" err="1">
                <a:latin typeface="Consolas" panose="020B0609020204030204" pitchFamily="49" charset="0"/>
                <a:ea typeface="ＭＳ Ｐゴシック" pitchFamily="34" charset="-128"/>
                <a:cs typeface="Consolas" panose="020B0609020204030204" pitchFamily="49" charset="0"/>
              </a:rPr>
              <a:t>dow.find</a:t>
            </a:r>
            <a:r>
              <a:rPr lang="en-US" sz="1350" dirty="0">
                <a:latin typeface="Consolas" panose="020B0609020204030204" pitchFamily="49" charset="0"/>
                <a:ea typeface="ＭＳ Ｐゴシック" pitchFamily="34" charset="-128"/>
                <a:cs typeface="Consolas" panose="020B0609020204030204" pitchFamily="49" charset="0"/>
              </a:rPr>
              <a:t>("INTC") != </a:t>
            </a:r>
            <a:r>
              <a:rPr lang="en-US" sz="1350" dirty="0" err="1">
                <a:latin typeface="Consolas" panose="020B0609020204030204" pitchFamily="49" charset="0"/>
                <a:ea typeface="ＭＳ Ｐゴシック" pitchFamily="34" charset="-128"/>
                <a:cs typeface="Consolas" panose="020B0609020204030204" pitchFamily="49" charset="0"/>
              </a:rPr>
              <a:t>dow.end</a:t>
            </a:r>
            <a:r>
              <a:rPr lang="en-US" sz="1350" dirty="0">
                <a:latin typeface="Consolas" panose="020B0609020204030204" pitchFamily="49" charset="0"/>
                <a:ea typeface="ＭＳ Ｐゴシック" pitchFamily="34" charset="-128"/>
                <a:cs typeface="Consolas" panose="020B0609020204030204" pitchFamily="49" charset="0"/>
              </a:rPr>
              <a:t>())			</a:t>
            </a:r>
            <a:r>
              <a:rPr lang="en-US" sz="1350" dirty="0">
                <a:solidFill>
                  <a:srgbClr val="00B050"/>
                </a:solidFill>
                <a:latin typeface="Consolas" panose="020B0609020204030204" pitchFamily="49" charset="0"/>
                <a:ea typeface="ＭＳ Ｐゴシック" pitchFamily="34" charset="-128"/>
                <a:cs typeface="Consolas" panose="020B0609020204030204" pitchFamily="49" charset="0"/>
              </a:rPr>
              <a:t>// look in a map for an entry</a:t>
            </a:r>
          </a:p>
          <a:p>
            <a:pPr eaLnBrk="1" hangingPunct="1">
              <a:lnSpc>
                <a:spcPct val="80000"/>
              </a:lnSpc>
              <a:buFontTx/>
              <a:buNone/>
              <a:defRPr/>
            </a:pPr>
            <a:r>
              <a:rPr lang="en-US" sz="1350" dirty="0">
                <a:latin typeface="Consolas" panose="020B0609020204030204" pitchFamily="49" charset="0"/>
                <a:ea typeface="ＭＳ Ｐゴシック" pitchFamily="34" charset="-128"/>
                <a:cs typeface="Consolas" panose="020B0609020204030204" pitchFamily="49" charset="0"/>
              </a:rPr>
              <a:t>	</a:t>
            </a:r>
            <a:r>
              <a:rPr lang="en-US" sz="1350" dirty="0" err="1">
                <a:latin typeface="Consolas" panose="020B0609020204030204" pitchFamily="49" charset="0"/>
                <a:ea typeface="ＭＳ Ｐゴシック" pitchFamily="34" charset="-128"/>
                <a:cs typeface="Consolas" panose="020B0609020204030204" pitchFamily="49" charset="0"/>
              </a:rPr>
              <a:t>cout</a:t>
            </a:r>
            <a:r>
              <a:rPr lang="en-US" sz="1350" dirty="0">
                <a:latin typeface="Consolas" panose="020B0609020204030204" pitchFamily="49" charset="0"/>
                <a:ea typeface="ＭＳ Ｐゴシック" pitchFamily="34" charset="-128"/>
                <a:cs typeface="Consolas" panose="020B0609020204030204" pitchFamily="49" charset="0"/>
              </a:rPr>
              <a:t> &lt;&lt; "Intel is in the Dow\n";</a:t>
            </a:r>
          </a:p>
          <a:p>
            <a:pPr eaLnBrk="1" hangingPunct="1">
              <a:lnSpc>
                <a:spcPct val="80000"/>
              </a:lnSpc>
              <a:buFontTx/>
              <a:buNone/>
              <a:defRPr/>
            </a:pPr>
            <a:endParaRPr lang="en-US" sz="1350" dirty="0">
              <a:latin typeface="Consolas" panose="020B0609020204030204" pitchFamily="49" charset="0"/>
              <a:ea typeface="ＭＳ Ｐゴシック" pitchFamily="34" charset="-128"/>
              <a:cs typeface="Consolas" panose="020B0609020204030204" pitchFamily="49" charset="0"/>
            </a:endParaRPr>
          </a:p>
          <a:p>
            <a:pPr eaLnBrk="1" hangingPunct="1">
              <a:lnSpc>
                <a:spcPct val="80000"/>
              </a:lnSpc>
              <a:buFontTx/>
              <a:buNone/>
              <a:defRPr/>
            </a:pPr>
            <a:endParaRPr lang="en-US" sz="1350" dirty="0">
              <a:latin typeface="Consolas" panose="020B0609020204030204" pitchFamily="49" charset="0"/>
              <a:ea typeface="ＭＳ Ｐゴシック" pitchFamily="34" charset="-128"/>
              <a:cs typeface="Consolas" panose="020B0609020204030204" pitchFamily="49" charset="0"/>
            </a:endParaRPr>
          </a:p>
          <a:p>
            <a:pPr eaLnBrk="1" hangingPunct="1">
              <a:lnSpc>
                <a:spcPct val="80000"/>
              </a:lnSpc>
              <a:buFontTx/>
              <a:buNone/>
              <a:defRPr/>
            </a:pPr>
            <a:r>
              <a:rPr lang="en-US" sz="1350" dirty="0">
                <a:latin typeface="Consolas" panose="020B0609020204030204" pitchFamily="49" charset="0"/>
                <a:ea typeface="ＭＳ Ｐゴシック" pitchFamily="34" charset="-128"/>
                <a:cs typeface="Consolas" panose="020B0609020204030204" pitchFamily="49" charset="0"/>
              </a:rPr>
              <a:t>// iterate through a map:</a:t>
            </a:r>
          </a:p>
          <a:p>
            <a:pPr eaLnBrk="1" hangingPunct="1">
              <a:lnSpc>
                <a:spcPct val="80000"/>
              </a:lnSpc>
              <a:buFontTx/>
              <a:buNone/>
              <a:defRPr/>
            </a:pPr>
            <a:endParaRPr lang="en-US" sz="1350" dirty="0">
              <a:latin typeface="Consolas" panose="020B0609020204030204" pitchFamily="49" charset="0"/>
              <a:ea typeface="ＭＳ Ｐゴシック" pitchFamily="34" charset="-128"/>
              <a:cs typeface="Consolas" panose="020B0609020204030204" pitchFamily="49" charset="0"/>
            </a:endParaRPr>
          </a:p>
          <a:p>
            <a:pPr eaLnBrk="1" hangingPunct="1">
              <a:lnSpc>
                <a:spcPct val="80000"/>
              </a:lnSpc>
              <a:buFontTx/>
              <a:buNone/>
              <a:defRPr/>
            </a:pPr>
            <a:r>
              <a:rPr lang="en-US" sz="1350" dirty="0">
                <a:latin typeface="Consolas" panose="020B0609020204030204" pitchFamily="49" charset="0"/>
                <a:ea typeface="ＭＳ Ｐゴシック" pitchFamily="34" charset="-128"/>
                <a:cs typeface="Consolas" panose="020B0609020204030204" pitchFamily="49" charset="0"/>
              </a:rPr>
              <a:t>for (const auto&amp; p : </a:t>
            </a:r>
            <a:r>
              <a:rPr lang="en-US" sz="1350" dirty="0" err="1">
                <a:latin typeface="Consolas" panose="020B0609020204030204" pitchFamily="49" charset="0"/>
                <a:ea typeface="ＭＳ Ｐゴシック" pitchFamily="34" charset="-128"/>
                <a:cs typeface="Consolas" panose="020B0609020204030204" pitchFamily="49" charset="0"/>
              </a:rPr>
              <a:t>dow</a:t>
            </a:r>
            <a:r>
              <a:rPr lang="en-US" sz="1350" dirty="0">
                <a:latin typeface="Consolas" panose="020B0609020204030204" pitchFamily="49" charset="0"/>
                <a:ea typeface="ＭＳ Ｐゴシック" pitchFamily="34" charset="-128"/>
                <a:cs typeface="Consolas" panose="020B0609020204030204" pitchFamily="49" charset="0"/>
              </a:rPr>
              <a:t>) {</a:t>
            </a:r>
          </a:p>
          <a:p>
            <a:pPr eaLnBrk="1" hangingPunct="1">
              <a:lnSpc>
                <a:spcPct val="80000"/>
              </a:lnSpc>
              <a:buFontTx/>
              <a:buNone/>
              <a:defRPr/>
            </a:pPr>
            <a:r>
              <a:rPr lang="en-US" sz="1350" dirty="0">
                <a:latin typeface="Consolas" panose="020B0609020204030204" pitchFamily="49" charset="0"/>
                <a:ea typeface="ＭＳ Ｐゴシック" pitchFamily="34" charset="-128"/>
                <a:cs typeface="Consolas" panose="020B0609020204030204" pitchFamily="49" charset="0"/>
              </a:rPr>
              <a:t>	const string&amp; symbol = </a:t>
            </a:r>
            <a:r>
              <a:rPr lang="en-US" sz="1350" dirty="0" err="1">
                <a:latin typeface="Consolas" panose="020B0609020204030204" pitchFamily="49" charset="0"/>
                <a:ea typeface="ＭＳ Ｐゴシック" pitchFamily="34" charset="-128"/>
                <a:cs typeface="Consolas" panose="020B0609020204030204" pitchFamily="49" charset="0"/>
              </a:rPr>
              <a:t>p.first</a:t>
            </a:r>
            <a:r>
              <a:rPr lang="en-US" sz="1350" dirty="0">
                <a:latin typeface="Consolas" panose="020B0609020204030204" pitchFamily="49" charset="0"/>
                <a:ea typeface="ＭＳ Ｐゴシック" pitchFamily="34" charset="-128"/>
                <a:cs typeface="Consolas" panose="020B0609020204030204" pitchFamily="49" charset="0"/>
              </a:rPr>
              <a:t>;		</a:t>
            </a:r>
            <a:r>
              <a:rPr lang="en-US" sz="1350" dirty="0">
                <a:solidFill>
                  <a:srgbClr val="00B050"/>
                </a:solidFill>
                <a:latin typeface="Consolas" panose="020B0609020204030204" pitchFamily="49" charset="0"/>
                <a:ea typeface="ＭＳ Ｐゴシック" pitchFamily="34" charset="-128"/>
                <a:cs typeface="Consolas" panose="020B0609020204030204" pitchFamily="49" charset="0"/>
              </a:rPr>
              <a:t>// the "ticker" symbol</a:t>
            </a:r>
          </a:p>
          <a:p>
            <a:pPr eaLnBrk="1" hangingPunct="1">
              <a:lnSpc>
                <a:spcPct val="80000"/>
              </a:lnSpc>
              <a:buFontTx/>
              <a:buNone/>
              <a:defRPr/>
            </a:pPr>
            <a:r>
              <a:rPr lang="en-US" sz="1350" dirty="0">
                <a:latin typeface="Consolas" panose="020B0609020204030204" pitchFamily="49" charset="0"/>
                <a:ea typeface="ＭＳ Ｐゴシック" pitchFamily="34" charset="-128"/>
                <a:cs typeface="Consolas" panose="020B0609020204030204" pitchFamily="49" charset="0"/>
              </a:rPr>
              <a:t>	</a:t>
            </a:r>
            <a:r>
              <a:rPr lang="en-US" sz="1350" dirty="0" err="1">
                <a:latin typeface="Consolas" panose="020B0609020204030204" pitchFamily="49" charset="0"/>
                <a:ea typeface="ＭＳ Ｐゴシック" pitchFamily="34" charset="-128"/>
                <a:cs typeface="Consolas" panose="020B0609020204030204" pitchFamily="49" charset="0"/>
              </a:rPr>
              <a:t>cout</a:t>
            </a:r>
            <a:r>
              <a:rPr lang="en-US" sz="1350" dirty="0">
                <a:latin typeface="Consolas" panose="020B0609020204030204" pitchFamily="49" charset="0"/>
                <a:ea typeface="ＭＳ Ｐゴシック" pitchFamily="34" charset="-128"/>
                <a:cs typeface="Consolas" panose="020B0609020204030204" pitchFamily="49" charset="0"/>
              </a:rPr>
              <a:t> &lt;&lt; symbol  &lt;&lt; '\t' &lt;&lt; </a:t>
            </a:r>
            <a:r>
              <a:rPr lang="en-US" sz="1350" dirty="0" err="1">
                <a:latin typeface="Consolas" panose="020B0609020204030204" pitchFamily="49" charset="0"/>
                <a:ea typeface="ＭＳ Ｐゴシック" pitchFamily="34" charset="-128"/>
                <a:cs typeface="Consolas" panose="020B0609020204030204" pitchFamily="49" charset="0"/>
              </a:rPr>
              <a:t>p.second</a:t>
            </a:r>
            <a:r>
              <a:rPr lang="en-US" sz="1350" dirty="0">
                <a:latin typeface="Consolas" panose="020B0609020204030204" pitchFamily="49" charset="0"/>
                <a:ea typeface="ＭＳ Ｐゴシック" pitchFamily="34" charset="-128"/>
                <a:cs typeface="Consolas" panose="020B0609020204030204" pitchFamily="49" charset="0"/>
              </a:rPr>
              <a:t> &lt;&lt; '\t' &lt;&lt; </a:t>
            </a:r>
            <a:r>
              <a:rPr lang="en-US" sz="1350" dirty="0" err="1">
                <a:latin typeface="Consolas" panose="020B0609020204030204" pitchFamily="49" charset="0"/>
                <a:ea typeface="ＭＳ Ｐゴシック" pitchFamily="34" charset="-128"/>
                <a:cs typeface="Consolas" panose="020B0609020204030204" pitchFamily="49" charset="0"/>
              </a:rPr>
              <a:t>dow_name</a:t>
            </a:r>
            <a:r>
              <a:rPr lang="en-US" sz="1350" dirty="0">
                <a:latin typeface="Consolas" panose="020B0609020204030204" pitchFamily="49" charset="0"/>
                <a:ea typeface="ＭＳ Ｐゴシック" pitchFamily="34" charset="-128"/>
                <a:cs typeface="Consolas" panose="020B0609020204030204" pitchFamily="49" charset="0"/>
              </a:rPr>
              <a:t>[symbol] &lt;&lt; '\n';</a:t>
            </a:r>
          </a:p>
          <a:p>
            <a:pPr eaLnBrk="1" hangingPunct="1">
              <a:lnSpc>
                <a:spcPct val="80000"/>
              </a:lnSpc>
              <a:buFontTx/>
              <a:buNone/>
              <a:defRPr/>
            </a:pPr>
            <a:r>
              <a:rPr lang="en-US" sz="1350" dirty="0">
                <a:latin typeface="Consolas" panose="020B0609020204030204" pitchFamily="49" charset="0"/>
                <a:ea typeface="ＭＳ Ｐゴシック" pitchFamily="34" charset="-128"/>
                <a:cs typeface="Consolas" panose="020B0609020204030204" pitchFamily="49" charset="0"/>
              </a:rPr>
              <a:t>}</a:t>
            </a:r>
          </a:p>
          <a:p>
            <a:pPr eaLnBrk="1" hangingPunct="1">
              <a:lnSpc>
                <a:spcPct val="80000"/>
              </a:lnSpc>
              <a:buFontTx/>
              <a:buNone/>
              <a:defRPr/>
            </a:pPr>
            <a:endParaRPr lang="en-US" sz="1350" dirty="0">
              <a:latin typeface="Consolas" panose="020B0609020204030204" pitchFamily="49" charset="0"/>
              <a:ea typeface="ＭＳ Ｐゴシック" pitchFamily="34" charset="-128"/>
              <a:cs typeface="Consolas" panose="020B0609020204030204" pitchFamily="49" charset="0"/>
            </a:endParaRPr>
          </a:p>
          <a:p>
            <a:pPr eaLnBrk="1" hangingPunct="1">
              <a:lnSpc>
                <a:spcPct val="80000"/>
              </a:lnSpc>
              <a:buFontTx/>
              <a:buNone/>
              <a:defRPr/>
            </a:pPr>
            <a:endParaRPr lang="en-US" sz="1350" dirty="0">
              <a:latin typeface="Consolas" panose="020B0609020204030204" pitchFamily="49" charset="0"/>
              <a:ea typeface="ＭＳ Ｐゴシック" pitchFamily="34" charset="-128"/>
              <a:cs typeface="Consolas" panose="020B0609020204030204" pitchFamily="49" charset="0"/>
            </a:endParaRPr>
          </a:p>
        </p:txBody>
      </p:sp>
      <p:sp>
        <p:nvSpPr>
          <p:cNvPr id="2" name="Text Placeholder 1">
            <a:extLst>
              <a:ext uri="{FF2B5EF4-FFF2-40B4-BE49-F238E27FC236}">
                <a16:creationId xmlns:a16="http://schemas.microsoft.com/office/drawing/2014/main" id="{60E28B80-6328-9F6C-10F7-9CC4741B99A2}"/>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42692A9B-36F8-DA13-FE3B-F4E40CB5185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44452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B9509FC8-1380-5643-921A-4A66ADDC54D1}"/>
              </a:ext>
            </a:extLst>
          </p:cNvPr>
          <p:cNvSpPr>
            <a:spLocks noGrp="1" noChangeArrowheads="1"/>
          </p:cNvSpPr>
          <p:nvPr>
            <p:ph type="title"/>
          </p:nvPr>
        </p:nvSpPr>
        <p:spPr/>
        <p:txBody>
          <a:bodyPr/>
          <a:lstStyle/>
          <a:p>
            <a:pPr eaLnBrk="1" hangingPunct="1">
              <a:defRPr/>
            </a:pPr>
            <a:r>
              <a:rPr lang="en-US" altLang="en-US">
                <a:ea typeface="ＭＳ Ｐゴシック" pitchFamily="34" charset="-128"/>
              </a:rPr>
              <a:t>Map example </a:t>
            </a:r>
            <a:r>
              <a:rPr lang="en-US" altLang="en-US" sz="2400">
                <a:ea typeface="ＭＳ Ｐゴシック" pitchFamily="34" charset="-128"/>
              </a:rPr>
              <a:t>(calculate the DJ index)</a:t>
            </a:r>
          </a:p>
        </p:txBody>
      </p:sp>
      <p:sp>
        <p:nvSpPr>
          <p:cNvPr id="92163" name="Rectangle 3">
            <a:extLst>
              <a:ext uri="{FF2B5EF4-FFF2-40B4-BE49-F238E27FC236}">
                <a16:creationId xmlns:a16="http://schemas.microsoft.com/office/drawing/2014/main" id="{443E3030-2FD9-7C43-BAB1-ADE19F3748E6}"/>
              </a:ext>
            </a:extLst>
          </p:cNvPr>
          <p:cNvSpPr>
            <a:spLocks noGrp="1" noChangeArrowheads="1"/>
          </p:cNvSpPr>
          <p:nvPr>
            <p:ph idx="1"/>
          </p:nvPr>
        </p:nvSpPr>
        <p:spPr/>
        <p:txBody>
          <a:bodyPr>
            <a:normAutofit/>
          </a:bodyPr>
          <a:lstStyle/>
          <a:p>
            <a:pPr eaLnBrk="1" hangingPunct="1">
              <a:lnSpc>
                <a:spcPct val="80000"/>
              </a:lnSpc>
              <a:buFontTx/>
              <a:buNone/>
              <a:defRPr/>
            </a:pPr>
            <a:r>
              <a:rPr lang="en-US" altLang="en-US" sz="1500" dirty="0">
                <a:latin typeface="Consolas" panose="020B0609020204030204" pitchFamily="49" charset="0"/>
                <a:ea typeface="ＭＳ Ｐゴシック" pitchFamily="34" charset="-128"/>
                <a:cs typeface="Consolas" panose="020B0609020204030204" pitchFamily="49" charset="0"/>
              </a:rPr>
              <a:t>double </a:t>
            </a:r>
            <a:r>
              <a:rPr lang="en-US" altLang="en-US" sz="1500" dirty="0" err="1">
                <a:latin typeface="Consolas" panose="020B0609020204030204" pitchFamily="49" charset="0"/>
                <a:ea typeface="ＭＳ Ｐゴシック" pitchFamily="34" charset="-128"/>
                <a:cs typeface="Consolas" panose="020B0609020204030204" pitchFamily="49" charset="0"/>
              </a:rPr>
              <a:t>value_product</a:t>
            </a:r>
            <a:r>
              <a:rPr lang="en-US" altLang="en-US" sz="1500" dirty="0">
                <a:latin typeface="Consolas" panose="020B0609020204030204" pitchFamily="49" charset="0"/>
                <a:ea typeface="ＭＳ Ｐゴシック" pitchFamily="34" charset="-128"/>
                <a:cs typeface="Consolas" panose="020B0609020204030204" pitchFamily="49" charset="0"/>
              </a:rPr>
              <a:t>(</a:t>
            </a:r>
          </a:p>
          <a:p>
            <a:pPr eaLnBrk="1" hangingPunct="1">
              <a:lnSpc>
                <a:spcPct val="80000"/>
              </a:lnSpc>
              <a:buFontTx/>
              <a:buNone/>
              <a:defRPr/>
            </a:pPr>
            <a:r>
              <a:rPr lang="en-US" altLang="en-US" sz="1500" dirty="0">
                <a:latin typeface="Consolas" panose="020B0609020204030204" pitchFamily="49" charset="0"/>
                <a:ea typeface="ＭＳ Ｐゴシック" pitchFamily="34" charset="-128"/>
                <a:cs typeface="Consolas" panose="020B0609020204030204" pitchFamily="49" charset="0"/>
              </a:rPr>
              <a:t>	const pair&lt;</a:t>
            </a:r>
            <a:r>
              <a:rPr lang="en-US" altLang="en-US" sz="1500" dirty="0" err="1">
                <a:latin typeface="Consolas" panose="020B0609020204030204" pitchFamily="49" charset="0"/>
                <a:ea typeface="ＭＳ Ｐゴシック" pitchFamily="34" charset="-128"/>
                <a:cs typeface="Consolas" panose="020B0609020204030204" pitchFamily="49" charset="0"/>
              </a:rPr>
              <a:t>string,double</a:t>
            </a:r>
            <a:r>
              <a:rPr lang="en-US" altLang="en-US" sz="1500" dirty="0">
                <a:latin typeface="Consolas" panose="020B0609020204030204" pitchFamily="49" charset="0"/>
                <a:ea typeface="ＭＳ Ｐゴシック" pitchFamily="34" charset="-128"/>
                <a:cs typeface="Consolas" panose="020B0609020204030204" pitchFamily="49" charset="0"/>
              </a:rPr>
              <a:t>&gt;&amp; a,</a:t>
            </a:r>
          </a:p>
          <a:p>
            <a:pPr eaLnBrk="1" hangingPunct="1">
              <a:lnSpc>
                <a:spcPct val="80000"/>
              </a:lnSpc>
              <a:buFontTx/>
              <a:buNone/>
              <a:defRPr/>
            </a:pPr>
            <a:r>
              <a:rPr lang="en-US" altLang="en-US" sz="1500" dirty="0">
                <a:latin typeface="Consolas" panose="020B0609020204030204" pitchFamily="49" charset="0"/>
                <a:ea typeface="ＭＳ Ｐゴシック" pitchFamily="34" charset="-128"/>
                <a:cs typeface="Consolas" panose="020B0609020204030204" pitchFamily="49" charset="0"/>
              </a:rPr>
              <a:t>	const pair&lt;</a:t>
            </a:r>
            <a:r>
              <a:rPr lang="en-US" altLang="en-US" sz="1500" dirty="0" err="1">
                <a:latin typeface="Consolas" panose="020B0609020204030204" pitchFamily="49" charset="0"/>
                <a:ea typeface="ＭＳ Ｐゴシック" pitchFamily="34" charset="-128"/>
                <a:cs typeface="Consolas" panose="020B0609020204030204" pitchFamily="49" charset="0"/>
              </a:rPr>
              <a:t>string,double</a:t>
            </a:r>
            <a:r>
              <a:rPr lang="en-US" altLang="en-US" sz="1500" dirty="0">
                <a:latin typeface="Consolas" panose="020B0609020204030204" pitchFamily="49" charset="0"/>
                <a:ea typeface="ＭＳ Ｐゴシック" pitchFamily="34" charset="-128"/>
                <a:cs typeface="Consolas" panose="020B0609020204030204" pitchFamily="49" charset="0"/>
              </a:rPr>
              <a:t>&gt;&amp; b)		</a:t>
            </a:r>
            <a:r>
              <a:rPr lang="en-US" altLang="en-US" sz="1500" dirty="0">
                <a:solidFill>
                  <a:srgbClr val="00B050"/>
                </a:solidFill>
                <a:latin typeface="Consolas" panose="020B0609020204030204" pitchFamily="49" charset="0"/>
                <a:ea typeface="ＭＳ Ｐゴシック" pitchFamily="34" charset="-128"/>
                <a:cs typeface="Consolas" panose="020B0609020204030204" pitchFamily="49" charset="0"/>
              </a:rPr>
              <a:t>// extract values and multiply</a:t>
            </a:r>
          </a:p>
          <a:p>
            <a:pPr eaLnBrk="1" hangingPunct="1">
              <a:lnSpc>
                <a:spcPct val="80000"/>
              </a:lnSpc>
              <a:buFontTx/>
              <a:buNone/>
              <a:defRPr/>
            </a:pPr>
            <a:r>
              <a:rPr lang="en-US" altLang="en-US" sz="1500" dirty="0">
                <a:latin typeface="Consolas" panose="020B0609020204030204" pitchFamily="49" charset="0"/>
                <a:ea typeface="ＭＳ Ｐゴシック" pitchFamily="34" charset="-128"/>
                <a:cs typeface="Consolas" panose="020B0609020204030204" pitchFamily="49" charset="0"/>
              </a:rPr>
              <a:t>{</a:t>
            </a:r>
          </a:p>
          <a:p>
            <a:pPr eaLnBrk="1" hangingPunct="1">
              <a:lnSpc>
                <a:spcPct val="80000"/>
              </a:lnSpc>
              <a:buFontTx/>
              <a:buNone/>
              <a:defRPr/>
            </a:pPr>
            <a:r>
              <a:rPr lang="en-US" altLang="en-US" sz="1500" dirty="0">
                <a:latin typeface="Consolas" panose="020B0609020204030204" pitchFamily="49" charset="0"/>
                <a:ea typeface="ＭＳ Ｐゴシック" pitchFamily="34" charset="-128"/>
                <a:cs typeface="Consolas" panose="020B0609020204030204" pitchFamily="49" charset="0"/>
              </a:rPr>
              <a:t>	return </a:t>
            </a:r>
            <a:r>
              <a:rPr lang="en-US" altLang="en-US" sz="1500" dirty="0" err="1">
                <a:latin typeface="Consolas" panose="020B0609020204030204" pitchFamily="49" charset="0"/>
                <a:ea typeface="ＭＳ Ｐゴシック" pitchFamily="34" charset="-128"/>
                <a:cs typeface="Consolas" panose="020B0609020204030204" pitchFamily="49" charset="0"/>
              </a:rPr>
              <a:t>a.second</a:t>
            </a:r>
            <a:r>
              <a:rPr lang="en-US" altLang="en-US" sz="1500" dirty="0">
                <a:latin typeface="Consolas" panose="020B0609020204030204" pitchFamily="49" charset="0"/>
                <a:ea typeface="ＭＳ Ｐゴシック" pitchFamily="34" charset="-128"/>
                <a:cs typeface="Consolas" panose="020B0609020204030204" pitchFamily="49" charset="0"/>
              </a:rPr>
              <a:t> * </a:t>
            </a:r>
            <a:r>
              <a:rPr lang="en-US" altLang="en-US" sz="1500" dirty="0" err="1">
                <a:latin typeface="Consolas" panose="020B0609020204030204" pitchFamily="49" charset="0"/>
                <a:ea typeface="ＭＳ Ｐゴシック" pitchFamily="34" charset="-128"/>
                <a:cs typeface="Consolas" panose="020B0609020204030204" pitchFamily="49" charset="0"/>
              </a:rPr>
              <a:t>b.second</a:t>
            </a:r>
            <a:r>
              <a:rPr lang="en-US" altLang="en-US" sz="1500" dirty="0">
                <a:latin typeface="Consolas" panose="020B0609020204030204" pitchFamily="49" charset="0"/>
                <a:ea typeface="ＭＳ Ｐゴシック" pitchFamily="34" charset="-128"/>
                <a:cs typeface="Consolas" panose="020B0609020204030204" pitchFamily="49" charset="0"/>
              </a:rPr>
              <a:t>;</a:t>
            </a:r>
          </a:p>
          <a:p>
            <a:pPr eaLnBrk="1" hangingPunct="1">
              <a:lnSpc>
                <a:spcPct val="80000"/>
              </a:lnSpc>
              <a:buFontTx/>
              <a:buNone/>
              <a:defRPr/>
            </a:pPr>
            <a:r>
              <a:rPr lang="en-US" altLang="en-US" sz="1500" dirty="0">
                <a:latin typeface="Consolas" panose="020B0609020204030204" pitchFamily="49" charset="0"/>
                <a:ea typeface="ＭＳ Ｐゴシック" pitchFamily="34" charset="-128"/>
                <a:cs typeface="Consolas" panose="020B0609020204030204" pitchFamily="49" charset="0"/>
              </a:rPr>
              <a:t>}</a:t>
            </a:r>
          </a:p>
          <a:p>
            <a:pPr eaLnBrk="1" hangingPunct="1">
              <a:lnSpc>
                <a:spcPct val="80000"/>
              </a:lnSpc>
              <a:buFontTx/>
              <a:buNone/>
              <a:defRPr/>
            </a:pPr>
            <a:endParaRPr lang="en-US" altLang="en-US" sz="1500" dirty="0">
              <a:latin typeface="Consolas" panose="020B0609020204030204" pitchFamily="49" charset="0"/>
              <a:ea typeface="ＭＳ Ｐゴシック" pitchFamily="34" charset="-128"/>
              <a:cs typeface="Consolas" panose="020B0609020204030204" pitchFamily="49" charset="0"/>
            </a:endParaRPr>
          </a:p>
          <a:p>
            <a:pPr eaLnBrk="1" hangingPunct="1">
              <a:lnSpc>
                <a:spcPct val="80000"/>
              </a:lnSpc>
              <a:buFontTx/>
              <a:buNone/>
              <a:defRPr/>
            </a:pPr>
            <a:r>
              <a:rPr lang="en-US" altLang="en-US" sz="1500" dirty="0">
                <a:latin typeface="Consolas" panose="020B0609020204030204" pitchFamily="49" charset="0"/>
                <a:ea typeface="ＭＳ Ｐゴシック" pitchFamily="34" charset="-128"/>
                <a:cs typeface="Consolas" panose="020B0609020204030204" pitchFamily="49" charset="0"/>
              </a:rPr>
              <a:t>double </a:t>
            </a:r>
            <a:r>
              <a:rPr lang="en-US" altLang="en-US" sz="1500" dirty="0" err="1">
                <a:latin typeface="Consolas" panose="020B0609020204030204" pitchFamily="49" charset="0"/>
                <a:ea typeface="ＭＳ Ｐゴシック" pitchFamily="34" charset="-128"/>
                <a:cs typeface="Consolas" panose="020B0609020204030204" pitchFamily="49" charset="0"/>
              </a:rPr>
              <a:t>dj_index</a:t>
            </a:r>
            <a:r>
              <a:rPr lang="en-US" altLang="en-US" sz="1500" dirty="0">
                <a:latin typeface="Consolas" panose="020B0609020204030204" pitchFamily="49" charset="0"/>
                <a:ea typeface="ＭＳ Ｐゴシック" pitchFamily="34" charset="-128"/>
                <a:cs typeface="Consolas" panose="020B0609020204030204" pitchFamily="49" charset="0"/>
              </a:rPr>
              <a:t> =</a:t>
            </a:r>
          </a:p>
          <a:p>
            <a:pPr eaLnBrk="1" hangingPunct="1">
              <a:lnSpc>
                <a:spcPct val="80000"/>
              </a:lnSpc>
              <a:buFontTx/>
              <a:buNone/>
              <a:defRPr/>
            </a:pPr>
            <a:r>
              <a:rPr lang="en-US" altLang="en-US" sz="1500" dirty="0">
                <a:latin typeface="Consolas" panose="020B0609020204030204" pitchFamily="49" charset="0"/>
                <a:ea typeface="ＭＳ Ｐゴシック" pitchFamily="34" charset="-128"/>
                <a:cs typeface="Consolas" panose="020B0609020204030204" pitchFamily="49" charset="0"/>
              </a:rPr>
              <a:t>	</a:t>
            </a:r>
            <a:r>
              <a:rPr lang="en-US" altLang="en-US" sz="1500" dirty="0" err="1">
                <a:latin typeface="Consolas" panose="020B0609020204030204" pitchFamily="49" charset="0"/>
                <a:ea typeface="ＭＳ Ｐゴシック" pitchFamily="34" charset="-128"/>
                <a:cs typeface="Consolas" panose="020B0609020204030204" pitchFamily="49" charset="0"/>
              </a:rPr>
              <a:t>inner_product</a:t>
            </a:r>
            <a:r>
              <a:rPr lang="en-US" altLang="en-US" sz="1500" dirty="0">
                <a:latin typeface="Consolas" panose="020B0609020204030204" pitchFamily="49" charset="0"/>
                <a:ea typeface="ＭＳ Ｐゴシック" pitchFamily="34" charset="-128"/>
                <a:cs typeface="Consolas" panose="020B0609020204030204" pitchFamily="49" charset="0"/>
              </a:rPr>
              <a:t>(</a:t>
            </a:r>
            <a:r>
              <a:rPr lang="en-US" altLang="en-US" sz="1500" dirty="0" err="1">
                <a:latin typeface="Consolas" panose="020B0609020204030204" pitchFamily="49" charset="0"/>
                <a:ea typeface="ＭＳ Ｐゴシック" pitchFamily="34" charset="-128"/>
                <a:cs typeface="Consolas" panose="020B0609020204030204" pitchFamily="49" charset="0"/>
              </a:rPr>
              <a:t>dow.begin</a:t>
            </a:r>
            <a:r>
              <a:rPr lang="en-US" altLang="en-US" sz="1500" dirty="0">
                <a:latin typeface="Consolas" panose="020B0609020204030204" pitchFamily="49" charset="0"/>
                <a:ea typeface="ＭＳ Ｐゴシック" pitchFamily="34" charset="-128"/>
                <a:cs typeface="Consolas" panose="020B0609020204030204" pitchFamily="49" charset="0"/>
              </a:rPr>
              <a:t>(), </a:t>
            </a:r>
            <a:r>
              <a:rPr lang="en-US" altLang="en-US" sz="1500" dirty="0" err="1">
                <a:latin typeface="Consolas" panose="020B0609020204030204" pitchFamily="49" charset="0"/>
                <a:ea typeface="ＭＳ Ｐゴシック" pitchFamily="34" charset="-128"/>
                <a:cs typeface="Consolas" panose="020B0609020204030204" pitchFamily="49" charset="0"/>
              </a:rPr>
              <a:t>dow.end</a:t>
            </a:r>
            <a:r>
              <a:rPr lang="en-US" altLang="en-US" sz="1500" dirty="0">
                <a:latin typeface="Consolas" panose="020B0609020204030204" pitchFamily="49" charset="0"/>
                <a:ea typeface="ＭＳ Ｐゴシック" pitchFamily="34" charset="-128"/>
                <a:cs typeface="Consolas" panose="020B0609020204030204" pitchFamily="49" charset="0"/>
              </a:rPr>
              <a:t>(),		</a:t>
            </a:r>
            <a:r>
              <a:rPr lang="en-US" altLang="en-US" sz="1500" dirty="0">
                <a:solidFill>
                  <a:srgbClr val="00B050"/>
                </a:solidFill>
                <a:latin typeface="Consolas" panose="020B0609020204030204" pitchFamily="49" charset="0"/>
                <a:ea typeface="ＭＳ Ｐゴシック" pitchFamily="34" charset="-128"/>
                <a:cs typeface="Consolas" panose="020B0609020204030204" pitchFamily="49" charset="0"/>
              </a:rPr>
              <a:t>// all companies in index</a:t>
            </a:r>
          </a:p>
          <a:p>
            <a:pPr eaLnBrk="1" hangingPunct="1">
              <a:lnSpc>
                <a:spcPct val="80000"/>
              </a:lnSpc>
              <a:buFontTx/>
              <a:buNone/>
              <a:defRPr/>
            </a:pPr>
            <a:r>
              <a:rPr lang="en-US" altLang="en-US" sz="1500" dirty="0">
                <a:latin typeface="Consolas" panose="020B0609020204030204" pitchFamily="49" charset="0"/>
                <a:ea typeface="ＭＳ Ｐゴシック" pitchFamily="34" charset="-128"/>
                <a:cs typeface="Consolas" panose="020B0609020204030204" pitchFamily="49" charset="0"/>
              </a:rPr>
              <a:t>				</a:t>
            </a:r>
            <a:r>
              <a:rPr lang="en-US" altLang="en-US" sz="1500" dirty="0" err="1">
                <a:latin typeface="Consolas" panose="020B0609020204030204" pitchFamily="49" charset="0"/>
                <a:ea typeface="ＭＳ Ｐゴシック" pitchFamily="34" charset="-128"/>
                <a:cs typeface="Consolas" panose="020B0609020204030204" pitchFamily="49" charset="0"/>
              </a:rPr>
              <a:t>dow_weight.begin</a:t>
            </a:r>
            <a:r>
              <a:rPr lang="en-US" altLang="en-US" sz="1500" dirty="0">
                <a:latin typeface="Consolas" panose="020B0609020204030204" pitchFamily="49" charset="0"/>
                <a:ea typeface="ＭＳ Ｐゴシック" pitchFamily="34" charset="-128"/>
                <a:cs typeface="Consolas" panose="020B0609020204030204" pitchFamily="49" charset="0"/>
              </a:rPr>
              <a:t>(),				</a:t>
            </a:r>
            <a:r>
              <a:rPr lang="en-US" altLang="en-US" sz="1500" dirty="0">
                <a:solidFill>
                  <a:srgbClr val="00B050"/>
                </a:solidFill>
                <a:latin typeface="Consolas" panose="020B0609020204030204" pitchFamily="49" charset="0"/>
                <a:ea typeface="ＭＳ Ｐゴシック" pitchFamily="34" charset="-128"/>
                <a:cs typeface="Consolas" panose="020B0609020204030204" pitchFamily="49" charset="0"/>
              </a:rPr>
              <a:t>// their weights</a:t>
            </a:r>
          </a:p>
          <a:p>
            <a:pPr eaLnBrk="1" hangingPunct="1">
              <a:lnSpc>
                <a:spcPct val="80000"/>
              </a:lnSpc>
              <a:buFontTx/>
              <a:buNone/>
              <a:defRPr/>
            </a:pPr>
            <a:r>
              <a:rPr lang="en-US" altLang="en-US" sz="1500" dirty="0">
                <a:latin typeface="Consolas" panose="020B0609020204030204" pitchFamily="49" charset="0"/>
                <a:ea typeface="ＭＳ Ｐゴシック" pitchFamily="34" charset="-128"/>
                <a:cs typeface="Consolas" panose="020B0609020204030204" pitchFamily="49" charset="0"/>
              </a:rPr>
              <a:t>				0.0,								</a:t>
            </a:r>
            <a:r>
              <a:rPr lang="en-US" altLang="en-US" sz="1500" dirty="0">
                <a:solidFill>
                  <a:srgbClr val="00B050"/>
                </a:solidFill>
                <a:latin typeface="Consolas" panose="020B0609020204030204" pitchFamily="49" charset="0"/>
                <a:ea typeface="ＭＳ Ｐゴシック" pitchFamily="34" charset="-128"/>
                <a:cs typeface="Consolas" panose="020B0609020204030204" pitchFamily="49" charset="0"/>
              </a:rPr>
              <a:t>// initial value</a:t>
            </a:r>
          </a:p>
          <a:p>
            <a:pPr eaLnBrk="1" hangingPunct="1">
              <a:lnSpc>
                <a:spcPct val="80000"/>
              </a:lnSpc>
              <a:buFontTx/>
              <a:buNone/>
              <a:defRPr/>
            </a:pPr>
            <a:r>
              <a:rPr lang="en-US" altLang="en-US" sz="1500" dirty="0">
                <a:latin typeface="Consolas" panose="020B0609020204030204" pitchFamily="49" charset="0"/>
                <a:ea typeface="ＭＳ Ｐゴシック" pitchFamily="34" charset="-128"/>
                <a:cs typeface="Consolas" panose="020B0609020204030204" pitchFamily="49" charset="0"/>
              </a:rPr>
              <a:t>				plus&lt;double&gt;(),					</a:t>
            </a:r>
            <a:r>
              <a:rPr lang="en-US" altLang="en-US" sz="1500" dirty="0">
                <a:solidFill>
                  <a:srgbClr val="00B050"/>
                </a:solidFill>
                <a:latin typeface="Consolas" panose="020B0609020204030204" pitchFamily="49" charset="0"/>
                <a:ea typeface="ＭＳ Ｐゴシック" pitchFamily="34" charset="-128"/>
                <a:cs typeface="Consolas" panose="020B0609020204030204" pitchFamily="49" charset="0"/>
              </a:rPr>
              <a:t>// add (as usual)</a:t>
            </a:r>
          </a:p>
          <a:p>
            <a:pPr eaLnBrk="1" hangingPunct="1">
              <a:lnSpc>
                <a:spcPct val="80000"/>
              </a:lnSpc>
              <a:buFontTx/>
              <a:buNone/>
              <a:defRPr/>
            </a:pPr>
            <a:r>
              <a:rPr lang="en-US" altLang="en-US" sz="1500" dirty="0">
                <a:latin typeface="Consolas" panose="020B0609020204030204" pitchFamily="49" charset="0"/>
                <a:ea typeface="ＭＳ Ｐゴシック" pitchFamily="34" charset="-128"/>
                <a:cs typeface="Consolas" panose="020B0609020204030204" pitchFamily="49" charset="0"/>
              </a:rPr>
              <a:t>				</a:t>
            </a:r>
            <a:r>
              <a:rPr lang="en-US" altLang="en-US" sz="1500" dirty="0" err="1">
                <a:latin typeface="Consolas" panose="020B0609020204030204" pitchFamily="49" charset="0"/>
                <a:ea typeface="ＭＳ Ｐゴシック" pitchFamily="34" charset="-128"/>
                <a:cs typeface="Consolas" panose="020B0609020204030204" pitchFamily="49" charset="0"/>
              </a:rPr>
              <a:t>value_product</a:t>
            </a:r>
            <a:r>
              <a:rPr lang="en-US" altLang="en-US" sz="1500" dirty="0">
                <a:latin typeface="Consolas" panose="020B0609020204030204" pitchFamily="49" charset="0"/>
                <a:ea typeface="ＭＳ Ｐゴシック" pitchFamily="34" charset="-128"/>
                <a:cs typeface="Consolas" panose="020B0609020204030204" pitchFamily="49" charset="0"/>
              </a:rPr>
              <a:t>	   					</a:t>
            </a:r>
            <a:r>
              <a:rPr lang="en-US" altLang="en-US" sz="1500" dirty="0">
                <a:solidFill>
                  <a:srgbClr val="00B050"/>
                </a:solidFill>
                <a:latin typeface="Consolas" panose="020B0609020204030204" pitchFamily="49" charset="0"/>
                <a:ea typeface="ＭＳ Ｐゴシック" pitchFamily="34" charset="-128"/>
                <a:cs typeface="Consolas" panose="020B0609020204030204" pitchFamily="49" charset="0"/>
              </a:rPr>
              <a:t>// extract values and weights</a:t>
            </a:r>
          </a:p>
          <a:p>
            <a:pPr eaLnBrk="1" hangingPunct="1">
              <a:lnSpc>
                <a:spcPct val="80000"/>
              </a:lnSpc>
              <a:buFontTx/>
              <a:buNone/>
              <a:defRPr/>
            </a:pPr>
            <a:r>
              <a:rPr lang="en-US" altLang="en-US" sz="1500" dirty="0">
                <a:latin typeface="Consolas" panose="020B0609020204030204" pitchFamily="49" charset="0"/>
                <a:ea typeface="ＭＳ Ｐゴシック" pitchFamily="34" charset="-128"/>
                <a:cs typeface="Consolas" panose="020B0609020204030204" pitchFamily="49" charset="0"/>
              </a:rPr>
              <a:t>			);			      					</a:t>
            </a:r>
            <a:r>
              <a:rPr lang="en-US" altLang="en-US" sz="1500" dirty="0">
                <a:solidFill>
                  <a:srgbClr val="00B050"/>
                </a:solidFill>
                <a:latin typeface="Consolas" panose="020B0609020204030204" pitchFamily="49" charset="0"/>
                <a:ea typeface="ＭＳ Ｐゴシック" pitchFamily="34" charset="-128"/>
                <a:cs typeface="Consolas" panose="020B0609020204030204" pitchFamily="49" charset="0"/>
              </a:rPr>
              <a:t>// and multiply; then sum</a:t>
            </a:r>
          </a:p>
        </p:txBody>
      </p:sp>
      <p:sp>
        <p:nvSpPr>
          <p:cNvPr id="2" name="Text Placeholder 1">
            <a:extLst>
              <a:ext uri="{FF2B5EF4-FFF2-40B4-BE49-F238E27FC236}">
                <a16:creationId xmlns:a16="http://schemas.microsoft.com/office/drawing/2014/main" id="{8B561FA2-37EA-6781-17AA-C19DA01B8D9E}"/>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01E67D1D-67EE-7847-4E10-3600FD6BB4A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697527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2FBDB-1954-A541-BFF4-4EDCAF223BAC}"/>
              </a:ext>
            </a:extLst>
          </p:cNvPr>
          <p:cNvSpPr>
            <a:spLocks noGrp="1"/>
          </p:cNvSpPr>
          <p:nvPr>
            <p:ph type="title"/>
          </p:nvPr>
        </p:nvSpPr>
        <p:spPr/>
        <p:txBody>
          <a:bodyPr>
            <a:normAutofit/>
          </a:bodyPr>
          <a:lstStyle/>
          <a:p>
            <a:r>
              <a:rPr lang="en-US" dirty="0"/>
              <a:t>Containers have different benefits and costs</a:t>
            </a:r>
          </a:p>
        </p:txBody>
      </p:sp>
      <p:sp>
        <p:nvSpPr>
          <p:cNvPr id="5" name="Text Placeholder 4">
            <a:extLst>
              <a:ext uri="{FF2B5EF4-FFF2-40B4-BE49-F238E27FC236}">
                <a16:creationId xmlns:a16="http://schemas.microsoft.com/office/drawing/2014/main" id="{2F1CFF57-DBCC-CE4C-8FE7-9AFFA23FA948}"/>
              </a:ext>
            </a:extLst>
          </p:cNvPr>
          <p:cNvSpPr>
            <a:spLocks noGrp="1"/>
          </p:cNvSpPr>
          <p:nvPr>
            <p:ph type="body" sz="quarter" idx="10"/>
          </p:nvPr>
        </p:nvSpPr>
        <p:spPr/>
        <p:txBody>
          <a:bodyPr/>
          <a:lstStyle/>
          <a:p>
            <a:r>
              <a:rPr lang="en-US" dirty="0"/>
              <a:t>Advanced Programming</a:t>
            </a:r>
          </a:p>
          <a:p>
            <a:endParaRPr lang="en-US" dirty="0"/>
          </a:p>
        </p:txBody>
      </p:sp>
      <p:sp>
        <p:nvSpPr>
          <p:cNvPr id="6" name="Text Placeholder 5">
            <a:extLst>
              <a:ext uri="{FF2B5EF4-FFF2-40B4-BE49-F238E27FC236}">
                <a16:creationId xmlns:a16="http://schemas.microsoft.com/office/drawing/2014/main" id="{B347E563-AFE3-1945-949F-0123BC698B8A}"/>
              </a:ext>
            </a:extLst>
          </p:cNvPr>
          <p:cNvSpPr>
            <a:spLocks noGrp="1"/>
          </p:cNvSpPr>
          <p:nvPr>
            <p:ph type="body" sz="quarter" idx="12"/>
          </p:nvPr>
        </p:nvSpPr>
        <p:spPr/>
        <p:txBody>
          <a:bodyPr/>
          <a:lstStyle/>
          <a:p>
            <a:endParaRPr lang="en-US" dirty="0"/>
          </a:p>
          <a:p>
            <a:endParaRPr lang="en-US" dirty="0"/>
          </a:p>
        </p:txBody>
      </p:sp>
      <p:pic>
        <p:nvPicPr>
          <p:cNvPr id="4" name="Picture 3">
            <a:extLst>
              <a:ext uri="{FF2B5EF4-FFF2-40B4-BE49-F238E27FC236}">
                <a16:creationId xmlns:a16="http://schemas.microsoft.com/office/drawing/2014/main" id="{6D445BDB-4FDF-CC4D-8A79-CDDFA0E56379}"/>
              </a:ext>
            </a:extLst>
          </p:cNvPr>
          <p:cNvPicPr>
            <a:picLocks noChangeAspect="1"/>
          </p:cNvPicPr>
          <p:nvPr/>
        </p:nvPicPr>
        <p:blipFill>
          <a:blip r:embed="rId2"/>
          <a:stretch>
            <a:fillRect/>
          </a:stretch>
        </p:blipFill>
        <p:spPr>
          <a:xfrm>
            <a:off x="822504" y="1995464"/>
            <a:ext cx="7049744" cy="4755558"/>
          </a:xfrm>
          <a:prstGeom prst="rect">
            <a:avLst/>
          </a:prstGeom>
        </p:spPr>
      </p:pic>
    </p:spTree>
    <p:extLst>
      <p:ext uri="{BB962C8B-B14F-4D97-AF65-F5344CB8AC3E}">
        <p14:creationId xmlns:p14="http://schemas.microsoft.com/office/powerpoint/2010/main" val="2334932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B40A0-261C-5689-8DD8-0910CB27A22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14F247D-4859-FD5A-F3B9-E667526721A2}"/>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6C99FBD3-308F-BB51-2A90-F0294CFED258}"/>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3043F85A-0156-E503-B9AB-AF3B6E2F69E2}"/>
              </a:ext>
            </a:extLst>
          </p:cNvPr>
          <p:cNvSpPr>
            <a:spLocks noGrp="1"/>
          </p:cNvSpPr>
          <p:nvPr>
            <p:ph type="body" sz="quarter" idx="12"/>
          </p:nvPr>
        </p:nvSpPr>
        <p:spPr/>
        <p:txBody>
          <a:bodyPr/>
          <a:lstStyle/>
          <a:p>
            <a:endParaRPr lang="en-US"/>
          </a:p>
        </p:txBody>
      </p:sp>
      <p:sp>
        <p:nvSpPr>
          <p:cNvPr id="6" name="Rectangle 5">
            <a:extLst>
              <a:ext uri="{FF2B5EF4-FFF2-40B4-BE49-F238E27FC236}">
                <a16:creationId xmlns:a16="http://schemas.microsoft.com/office/drawing/2014/main" id="{6E04E532-A5EC-D744-5601-9FD277C0CF54}"/>
              </a:ext>
            </a:extLst>
          </p:cNvPr>
          <p:cNvSpPr/>
          <p:nvPr/>
        </p:nvSpPr>
        <p:spPr>
          <a:xfrm>
            <a:off x="394138" y="1445172"/>
            <a:ext cx="8602717" cy="495037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84785A29-B74F-C19F-966C-5B8CAC7C1FA3}"/>
              </a:ext>
            </a:extLst>
          </p:cNvPr>
          <p:cNvSpPr txBox="1">
            <a:spLocks/>
          </p:cNvSpPr>
          <p:nvPr/>
        </p:nvSpPr>
        <p:spPr>
          <a:xfrm>
            <a:off x="609600" y="1640308"/>
            <a:ext cx="8229600" cy="507556"/>
          </a:xfrm>
          <a:prstGeom prst="rect">
            <a:avLst/>
          </a:prstGeom>
        </p:spPr>
        <p:txBody>
          <a:bodyPr vert="horz" lIns="0" tIns="45720" rIns="0" bIns="0" rtlCol="0" anchor="ctr">
            <a:noAutofit/>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t>EXERCISE</a:t>
            </a:r>
            <a:endParaRPr lang="en-US" dirty="0"/>
          </a:p>
        </p:txBody>
      </p:sp>
      <p:sp>
        <p:nvSpPr>
          <p:cNvPr id="8" name="Content Placeholder 2">
            <a:extLst>
              <a:ext uri="{FF2B5EF4-FFF2-40B4-BE49-F238E27FC236}">
                <a16:creationId xmlns:a16="http://schemas.microsoft.com/office/drawing/2014/main" id="{FC323EEF-9080-E80A-FE44-DD3F48AF78F3}"/>
              </a:ext>
            </a:extLst>
          </p:cNvPr>
          <p:cNvSpPr txBox="1">
            <a:spLocks/>
          </p:cNvSpPr>
          <p:nvPr/>
        </p:nvSpPr>
        <p:spPr>
          <a:xfrm>
            <a:off x="609600" y="2498981"/>
            <a:ext cx="8229600" cy="3644104"/>
          </a:xfrm>
          <a:prstGeom prst="rect">
            <a:avLst/>
          </a:prstGeom>
        </p:spPr>
        <p:txBody>
          <a:bodyPr vert="horz" lIns="0" tIns="0" rIns="0" bIns="0" rtlCol="0">
            <a:noAutofit/>
          </a:bodyPr>
          <a:lstStyle>
            <a:lvl1pPr marL="342900" indent="-34290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mn-lt"/>
                <a:ea typeface="+mn-ea"/>
                <a:cs typeface="Arial"/>
              </a:defRPr>
            </a:lvl5pPr>
            <a:lvl6pPr marL="2286000" indent="0" algn="l" defTabSz="457200" rtl="0" eaLnBrk="1" latinLnBrk="0" hangingPunct="1">
              <a:spcBef>
                <a:spcPct val="20000"/>
              </a:spcBef>
              <a:buFont typeface="Arial"/>
              <a:buNone/>
              <a:defRPr sz="1400" kern="1200" baseline="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mj-lt"/>
              <a:buAutoNum type="arabicPeriod"/>
            </a:pPr>
            <a:r>
              <a:rPr lang="en-GB" u="sng" dirty="0"/>
              <a:t>Part I</a:t>
            </a:r>
            <a:r>
              <a:rPr lang="en-GB" dirty="0"/>
              <a:t>. Create five containers: a vector, a set, an </a:t>
            </a:r>
            <a:r>
              <a:rPr lang="en-GB" dirty="0" err="1"/>
              <a:t>unordered_set</a:t>
            </a:r>
            <a:r>
              <a:rPr lang="en-GB" dirty="0"/>
              <a:t>, a map and a multimap. Add the same 100 random entries to the containers (for the sequences containers add the random value r, for the map and multimap add the pair (r, fact(r)) ).</a:t>
            </a:r>
          </a:p>
          <a:p>
            <a:pPr>
              <a:buFont typeface="+mj-lt"/>
              <a:buAutoNum type="arabicPeriod"/>
            </a:pPr>
            <a:endParaRPr lang="en-GB" dirty="0"/>
          </a:p>
          <a:p>
            <a:pPr>
              <a:buFont typeface="+mj-lt"/>
              <a:buAutoNum type="arabicPeriod"/>
            </a:pPr>
            <a:r>
              <a:rPr lang="en-GB" u="sng" dirty="0"/>
              <a:t>Part II</a:t>
            </a:r>
            <a:r>
              <a:rPr lang="en-GB" dirty="0"/>
              <a:t>. (After the next segment)</a:t>
            </a:r>
          </a:p>
          <a:p>
            <a:pPr>
              <a:buFont typeface="+mj-lt"/>
              <a:buAutoNum type="arabicPeriod"/>
            </a:pPr>
            <a:endParaRPr lang="en-GB" dirty="0"/>
          </a:p>
          <a:p>
            <a:endParaRPr lang="en-US" dirty="0"/>
          </a:p>
        </p:txBody>
      </p:sp>
    </p:spTree>
    <p:extLst>
      <p:ext uri="{BB962C8B-B14F-4D97-AF65-F5344CB8AC3E}">
        <p14:creationId xmlns:p14="http://schemas.microsoft.com/office/powerpoint/2010/main" val="16439092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Measuring Time</a:t>
            </a:r>
          </a:p>
        </p:txBody>
      </p:sp>
      <p:sp>
        <p:nvSpPr>
          <p:cNvPr id="3" name="Title 2"/>
          <p:cNvSpPr>
            <a:spLocks noGrp="1"/>
          </p:cNvSpPr>
          <p:nvPr>
            <p:ph type="title"/>
          </p:nvPr>
        </p:nvSpPr>
        <p:spPr/>
        <p:txBody>
          <a:bodyPr/>
          <a:lstStyle/>
          <a:p>
            <a:r>
              <a:rPr lang="en-US" dirty="0"/>
              <a:t>Advanced Programming</a:t>
            </a:r>
          </a:p>
        </p:txBody>
      </p:sp>
      <p:sp>
        <p:nvSpPr>
          <p:cNvPr id="4" name="Text Placeholder 3"/>
          <p:cNvSpPr>
            <a:spLocks noGrp="1"/>
          </p:cNvSpPr>
          <p:nvPr>
            <p:ph type="body" sz="quarter" idx="11"/>
          </p:nvPr>
        </p:nvSpPr>
        <p:spPr/>
        <p:txBody>
          <a:bodyPr/>
          <a:lstStyle/>
          <a:p>
            <a:r>
              <a:rPr lang="en-US" sz="1600" dirty="0">
                <a:solidFill>
                  <a:srgbClr val="0070C0"/>
                </a:solidFill>
                <a:latin typeface="Consolas" panose="020B0609020204030204" pitchFamily="49" charset="0"/>
                <a:cs typeface="Consolas" panose="020B0609020204030204" pitchFamily="49" charset="0"/>
              </a:rPr>
              <a:t>Adriana Paluszny</a:t>
            </a:r>
          </a:p>
        </p:txBody>
      </p:sp>
      <p:sp>
        <p:nvSpPr>
          <p:cNvPr id="5" name="Text Placeholder 4"/>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744881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773A-C67B-1F08-C69F-E8C971A3F2EE}"/>
              </a:ext>
            </a:extLst>
          </p:cNvPr>
          <p:cNvSpPr>
            <a:spLocks noGrp="1"/>
          </p:cNvSpPr>
          <p:nvPr>
            <p:ph type="title"/>
          </p:nvPr>
        </p:nvSpPr>
        <p:spPr/>
        <p:txBody>
          <a:bodyPr/>
          <a:lstStyle/>
          <a:p>
            <a:r>
              <a:rPr lang="en-US" dirty="0"/>
              <a:t>Measuring time</a:t>
            </a:r>
          </a:p>
        </p:txBody>
      </p:sp>
      <p:sp>
        <p:nvSpPr>
          <p:cNvPr id="3" name="Content Placeholder 2">
            <a:extLst>
              <a:ext uri="{FF2B5EF4-FFF2-40B4-BE49-F238E27FC236}">
                <a16:creationId xmlns:a16="http://schemas.microsoft.com/office/drawing/2014/main" id="{8943C00A-E5CF-77EB-6E87-7FF5E64AE7DC}"/>
              </a:ext>
            </a:extLst>
          </p:cNvPr>
          <p:cNvSpPr>
            <a:spLocks noGrp="1"/>
          </p:cNvSpPr>
          <p:nvPr>
            <p:ph idx="1"/>
          </p:nvPr>
        </p:nvSpPr>
        <p:spPr/>
        <p:txBody>
          <a:bodyPr/>
          <a:lstStyle/>
          <a:p>
            <a:r>
              <a:rPr lang="en-US" dirty="0"/>
              <a:t>Code needs to be profiled sometimes</a:t>
            </a:r>
          </a:p>
          <a:p>
            <a:endParaRPr lang="en-US" dirty="0"/>
          </a:p>
          <a:p>
            <a:r>
              <a:rPr lang="en-US" dirty="0"/>
              <a:t>Understand what really takes time</a:t>
            </a:r>
          </a:p>
          <a:p>
            <a:endParaRPr lang="en-US" dirty="0"/>
          </a:p>
          <a:p>
            <a:r>
              <a:rPr lang="en-US" dirty="0"/>
              <a:t>How much improvement does one strategy have over another</a:t>
            </a:r>
          </a:p>
        </p:txBody>
      </p:sp>
      <p:sp>
        <p:nvSpPr>
          <p:cNvPr id="4" name="Text Placeholder 3">
            <a:extLst>
              <a:ext uri="{FF2B5EF4-FFF2-40B4-BE49-F238E27FC236}">
                <a16:creationId xmlns:a16="http://schemas.microsoft.com/office/drawing/2014/main" id="{9D69C4F6-2A86-D61F-BE3A-B86F16502376}"/>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E73C945D-52BF-D281-CFE0-F7FFF4C4480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66194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FC75-2FF3-89EB-7EDB-B4FFABCD8700}"/>
              </a:ext>
            </a:extLst>
          </p:cNvPr>
          <p:cNvSpPr>
            <a:spLocks noGrp="1"/>
          </p:cNvSpPr>
          <p:nvPr>
            <p:ph type="title"/>
          </p:nvPr>
        </p:nvSpPr>
        <p:spPr/>
        <p:txBody>
          <a:bodyPr/>
          <a:lstStyle/>
          <a:p>
            <a:r>
              <a:rPr lang="en-US" dirty="0">
                <a:latin typeface="CourierNewPSMT" panose="02070309020205020404" pitchFamily="49" charset="0"/>
              </a:rPr>
              <a:t>std::chrono</a:t>
            </a:r>
          </a:p>
        </p:txBody>
      </p:sp>
      <p:sp>
        <p:nvSpPr>
          <p:cNvPr id="3" name="Content Placeholder 2">
            <a:extLst>
              <a:ext uri="{FF2B5EF4-FFF2-40B4-BE49-F238E27FC236}">
                <a16:creationId xmlns:a16="http://schemas.microsoft.com/office/drawing/2014/main" id="{DC1902E0-D024-F539-7E69-13F7738C39FF}"/>
              </a:ext>
            </a:extLst>
          </p:cNvPr>
          <p:cNvSpPr>
            <a:spLocks noGrp="1"/>
          </p:cNvSpPr>
          <p:nvPr>
            <p:ph idx="1"/>
          </p:nvPr>
        </p:nvSpPr>
        <p:spPr/>
        <p:txBody>
          <a:bodyPr/>
          <a:lstStyle/>
          <a:p>
            <a:r>
              <a:rPr lang="en-GB" dirty="0"/>
              <a:t>Provides a variety of clocks in the </a:t>
            </a:r>
            <a:r>
              <a:rPr lang="en-GB" sz="1800" dirty="0">
                <a:effectLst/>
                <a:latin typeface="CourierNewPSMT" panose="02070309020205020404" pitchFamily="49" charset="0"/>
              </a:rPr>
              <a:t>&lt;chrono&gt; </a:t>
            </a:r>
            <a:r>
              <a:rPr lang="en-GB" dirty="0"/>
              <a:t>header </a:t>
            </a:r>
          </a:p>
          <a:p>
            <a:pPr>
              <a:buFont typeface="Arial" panose="020B0604020202020204" pitchFamily="34" charset="0"/>
              <a:buChar char="•"/>
            </a:pPr>
            <a:r>
              <a:rPr lang="en-GB" dirty="0"/>
              <a:t>Useful for when you want to program something that depends on time or for timing your code </a:t>
            </a:r>
          </a:p>
          <a:p>
            <a:pPr>
              <a:buFont typeface="Arial" panose="020B0604020202020204" pitchFamily="34" charset="0"/>
              <a:buChar char="•"/>
            </a:pPr>
            <a:r>
              <a:rPr lang="en-GB" dirty="0"/>
              <a:t>Provides three clocks, all in the </a:t>
            </a:r>
            <a:r>
              <a:rPr lang="en-GB" sz="1800" dirty="0">
                <a:solidFill>
                  <a:srgbClr val="3366C6"/>
                </a:solidFill>
                <a:effectLst/>
                <a:latin typeface="CourierNewPSMT" panose="02070309020205020404" pitchFamily="49" charset="0"/>
              </a:rPr>
              <a:t>std::</a:t>
            </a:r>
            <a:r>
              <a:rPr lang="en-GB" dirty="0"/>
              <a:t>chrono namespace, with each providing a different guarantee </a:t>
            </a:r>
          </a:p>
          <a:p>
            <a:endParaRPr lang="en-US" dirty="0"/>
          </a:p>
        </p:txBody>
      </p:sp>
      <p:sp>
        <p:nvSpPr>
          <p:cNvPr id="4" name="Text Placeholder 3">
            <a:extLst>
              <a:ext uri="{FF2B5EF4-FFF2-40B4-BE49-F238E27FC236}">
                <a16:creationId xmlns:a16="http://schemas.microsoft.com/office/drawing/2014/main" id="{CA275BEF-1C9B-FE2A-445E-4BDB258E2FA4}"/>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C4BF04B9-4EC5-C2D5-429D-E325F7EC127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309877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0CC77-BBA1-DBFE-F7C1-A7EBA2312A44}"/>
              </a:ext>
            </a:extLst>
          </p:cNvPr>
          <p:cNvSpPr>
            <a:spLocks noGrp="1"/>
          </p:cNvSpPr>
          <p:nvPr>
            <p:ph type="title"/>
          </p:nvPr>
        </p:nvSpPr>
        <p:spPr/>
        <p:txBody>
          <a:bodyPr/>
          <a:lstStyle/>
          <a:p>
            <a:r>
              <a:rPr lang="en-GB" sz="2800" dirty="0">
                <a:effectLst/>
                <a:latin typeface="CourierNewPSMT" panose="02070309020205020404" pitchFamily="49" charset="0"/>
              </a:rPr>
              <a:t>std::chrono::</a:t>
            </a:r>
            <a:r>
              <a:rPr lang="en-GB" sz="2800" dirty="0" err="1">
                <a:effectLst/>
                <a:latin typeface="CourierNewPSMT" panose="02070309020205020404" pitchFamily="49" charset="0"/>
              </a:rPr>
              <a:t>system_clock</a:t>
            </a:r>
            <a:endParaRPr lang="en-US" dirty="0"/>
          </a:p>
        </p:txBody>
      </p:sp>
      <p:sp>
        <p:nvSpPr>
          <p:cNvPr id="3" name="Content Placeholder 2">
            <a:extLst>
              <a:ext uri="{FF2B5EF4-FFF2-40B4-BE49-F238E27FC236}">
                <a16:creationId xmlns:a16="http://schemas.microsoft.com/office/drawing/2014/main" id="{0FE75E48-31E3-2B0C-8D04-26CA43290CD0}"/>
              </a:ext>
            </a:extLst>
          </p:cNvPr>
          <p:cNvSpPr>
            <a:spLocks noGrp="1"/>
          </p:cNvSpPr>
          <p:nvPr>
            <p:ph idx="1"/>
          </p:nvPr>
        </p:nvSpPr>
        <p:spPr/>
        <p:txBody>
          <a:bodyPr/>
          <a:lstStyle/>
          <a:p>
            <a:r>
              <a:rPr lang="en-GB" sz="1800" dirty="0">
                <a:effectLst/>
                <a:latin typeface="CourierNewPSMT" panose="02070309020205020404" pitchFamily="49" charset="0"/>
              </a:rPr>
              <a:t>std::chrono::</a:t>
            </a:r>
            <a:r>
              <a:rPr lang="en-GB" sz="1800" dirty="0" err="1">
                <a:effectLst/>
                <a:latin typeface="CourierNewPSMT" panose="02070309020205020404" pitchFamily="49" charset="0"/>
              </a:rPr>
              <a:t>system_clock</a:t>
            </a:r>
            <a:r>
              <a:rPr lang="en-GB" sz="1800" dirty="0">
                <a:effectLst/>
                <a:latin typeface="CourierNewPSMT" panose="02070309020205020404" pitchFamily="49" charset="0"/>
              </a:rPr>
              <a:t> </a:t>
            </a:r>
            <a:r>
              <a:rPr lang="en-GB" sz="1800" dirty="0">
                <a:effectLst/>
                <a:latin typeface="LucidaGrande" panose="020B0600040502020204" pitchFamily="34" charset="0"/>
              </a:rPr>
              <a:t>is the system wide real-time clock </a:t>
            </a:r>
            <a:endParaRPr lang="en-GB" dirty="0">
              <a:effectLst/>
            </a:endParaRPr>
          </a:p>
          <a:p>
            <a:r>
              <a:rPr lang="en-GB" dirty="0">
                <a:latin typeface="LucidaGrande" panose="020B0600040502020204" pitchFamily="34" charset="0"/>
              </a:rPr>
              <a:t>It is like </a:t>
            </a:r>
            <a:r>
              <a:rPr lang="en-GB" sz="1800" dirty="0">
                <a:effectLst/>
                <a:latin typeface="LucidaGrande" panose="020B0600040502020204" pitchFamily="34" charset="0"/>
              </a:rPr>
              <a:t>your watch, or the clock on the wall </a:t>
            </a:r>
            <a:endParaRPr lang="en-GB" dirty="0">
              <a:effectLst/>
            </a:endParaRPr>
          </a:p>
          <a:p>
            <a:r>
              <a:rPr lang="en-GB" sz="1800" dirty="0">
                <a:effectLst/>
                <a:latin typeface="LucidaGrande" panose="020B0600040502020204" pitchFamily="34" charset="0"/>
              </a:rPr>
              <a:t>Gives elapsed time since an implementation specific start date </a:t>
            </a:r>
          </a:p>
          <a:p>
            <a:pPr lvl="1"/>
            <a:r>
              <a:rPr lang="en-GB" dirty="0">
                <a:effectLst/>
                <a:latin typeface="LucidaGrande" panose="020B0600040502020204" pitchFamily="34" charset="0"/>
              </a:rPr>
              <a:t>Most use January 1, 1970 at midnight (Unix Time)</a:t>
            </a:r>
            <a:endParaRPr lang="en-GB" dirty="0">
              <a:effectLst/>
            </a:endParaRPr>
          </a:p>
          <a:p>
            <a:endParaRPr lang="en-US" dirty="0"/>
          </a:p>
        </p:txBody>
      </p:sp>
      <p:sp>
        <p:nvSpPr>
          <p:cNvPr id="4" name="Text Placeholder 3">
            <a:extLst>
              <a:ext uri="{FF2B5EF4-FFF2-40B4-BE49-F238E27FC236}">
                <a16:creationId xmlns:a16="http://schemas.microsoft.com/office/drawing/2014/main" id="{0938F881-D230-B14F-19AF-3DA7FFF8D271}"/>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8DAED263-0D11-727A-44FF-FA3B70D61A1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693685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3E79E-112D-95A2-E9D7-44D595F8654F}"/>
              </a:ext>
            </a:extLst>
          </p:cNvPr>
          <p:cNvSpPr>
            <a:spLocks noGrp="1"/>
          </p:cNvSpPr>
          <p:nvPr>
            <p:ph type="title"/>
          </p:nvPr>
        </p:nvSpPr>
        <p:spPr/>
        <p:txBody>
          <a:bodyPr/>
          <a:lstStyle/>
          <a:p>
            <a:r>
              <a:rPr lang="en-GB" dirty="0">
                <a:latin typeface="CourierNewPSMT" panose="02070309020205020404" pitchFamily="49" charset="0"/>
              </a:rPr>
              <a:t>std::chrono::</a:t>
            </a:r>
            <a:r>
              <a:rPr lang="en-GB" dirty="0" err="1">
                <a:latin typeface="CourierNewPSMT" panose="02070309020205020404" pitchFamily="49" charset="0"/>
              </a:rPr>
              <a:t>steady_clock</a:t>
            </a:r>
            <a:r>
              <a:rPr lang="en-GB" dirty="0">
                <a:latin typeface="CourierNewPSMT" panose="02070309020205020404" pitchFamily="49" charset="0"/>
              </a:rPr>
              <a:t> </a:t>
            </a:r>
            <a:endParaRPr lang="en-US" dirty="0">
              <a:latin typeface="CourierNewPSMT" panose="02070309020205020404" pitchFamily="49" charset="0"/>
            </a:endParaRPr>
          </a:p>
        </p:txBody>
      </p:sp>
      <p:sp>
        <p:nvSpPr>
          <p:cNvPr id="3" name="Content Placeholder 2">
            <a:extLst>
              <a:ext uri="{FF2B5EF4-FFF2-40B4-BE49-F238E27FC236}">
                <a16:creationId xmlns:a16="http://schemas.microsoft.com/office/drawing/2014/main" id="{A8CB6FBE-42E8-7B64-569D-651CDDC32929}"/>
              </a:ext>
            </a:extLst>
          </p:cNvPr>
          <p:cNvSpPr>
            <a:spLocks noGrp="1"/>
          </p:cNvSpPr>
          <p:nvPr>
            <p:ph idx="1"/>
          </p:nvPr>
        </p:nvSpPr>
        <p:spPr/>
        <p:txBody>
          <a:bodyPr/>
          <a:lstStyle/>
          <a:p>
            <a:r>
              <a:rPr lang="en-GB" sz="1800" dirty="0">
                <a:solidFill>
                  <a:srgbClr val="3366C6"/>
                </a:solidFill>
                <a:effectLst/>
                <a:latin typeface="CourierNewPSMT" panose="02070309020205020404" pitchFamily="49" charset="0"/>
              </a:rPr>
              <a:t>std::chrono::</a:t>
            </a:r>
            <a:r>
              <a:rPr lang="en-GB" sz="1800" dirty="0" err="1">
                <a:solidFill>
                  <a:srgbClr val="3366C6"/>
                </a:solidFill>
                <a:effectLst/>
                <a:latin typeface="CourierNewPSMT" panose="02070309020205020404" pitchFamily="49" charset="0"/>
              </a:rPr>
              <a:t>steady_clock</a:t>
            </a:r>
            <a:r>
              <a:rPr lang="en-GB" sz="1800" dirty="0">
                <a:solidFill>
                  <a:srgbClr val="3366C6"/>
                </a:solidFill>
                <a:effectLst/>
                <a:latin typeface="CourierNewPSMT" panose="02070309020205020404" pitchFamily="49" charset="0"/>
              </a:rPr>
              <a:t> </a:t>
            </a:r>
            <a:r>
              <a:rPr lang="en-GB" dirty="0">
                <a:latin typeface="LucidaGrande" panose="020B0600040502020204" pitchFamily="34" charset="0"/>
              </a:rPr>
              <a:t>guarantees that its value will never decrease </a:t>
            </a:r>
          </a:p>
          <a:p>
            <a:r>
              <a:rPr lang="en-GB" dirty="0">
                <a:latin typeface="LucidaGrande" panose="020B0600040502020204" pitchFamily="34" charset="0"/>
              </a:rPr>
              <a:t>Might seem absurd, but measuring time is complicated -- might have to deal with leap seconds and/or inaccurate clocks </a:t>
            </a:r>
          </a:p>
          <a:p>
            <a:r>
              <a:rPr lang="en-GB" dirty="0">
                <a:latin typeface="LucidaGrande" panose="020B0600040502020204" pitchFamily="34" charset="0"/>
              </a:rPr>
              <a:t>So yes, this kind of stuff happens </a:t>
            </a:r>
          </a:p>
          <a:p>
            <a:endParaRPr lang="en-US" dirty="0"/>
          </a:p>
        </p:txBody>
      </p:sp>
      <p:sp>
        <p:nvSpPr>
          <p:cNvPr id="4" name="Text Placeholder 3">
            <a:extLst>
              <a:ext uri="{FF2B5EF4-FFF2-40B4-BE49-F238E27FC236}">
                <a16:creationId xmlns:a16="http://schemas.microsoft.com/office/drawing/2014/main" id="{12D80F25-A0E0-D3D4-A304-724628F52E58}"/>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423A3D7A-76A1-B529-50F7-787186DF913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196168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34905-5C12-D841-B782-2C91FAD31699}"/>
              </a:ext>
            </a:extLst>
          </p:cNvPr>
          <p:cNvSpPr>
            <a:spLocks noGrp="1"/>
          </p:cNvSpPr>
          <p:nvPr>
            <p:ph type="title"/>
          </p:nvPr>
        </p:nvSpPr>
        <p:spPr/>
        <p:txBody>
          <a:bodyPr/>
          <a:lstStyle/>
          <a:p>
            <a:r>
              <a:rPr lang="en-GB" sz="2800" dirty="0">
                <a:effectLst/>
                <a:latin typeface="CourierNewPSMT" panose="02070309020205020404" pitchFamily="49" charset="0"/>
              </a:rPr>
              <a:t>std::chrono::</a:t>
            </a:r>
            <a:r>
              <a:rPr lang="en-GB" sz="2800" dirty="0" err="1">
                <a:effectLst/>
                <a:latin typeface="CourierNewPSMT" panose="02070309020205020404" pitchFamily="49" charset="0"/>
              </a:rPr>
              <a:t>high_resolution_clock</a:t>
            </a:r>
            <a:endParaRPr lang="en-US" dirty="0"/>
          </a:p>
        </p:txBody>
      </p:sp>
      <p:sp>
        <p:nvSpPr>
          <p:cNvPr id="3" name="Content Placeholder 2">
            <a:extLst>
              <a:ext uri="{FF2B5EF4-FFF2-40B4-BE49-F238E27FC236}">
                <a16:creationId xmlns:a16="http://schemas.microsoft.com/office/drawing/2014/main" id="{D7C0DF2F-2431-9CC6-0CEB-E3BD9C1D5F0C}"/>
              </a:ext>
            </a:extLst>
          </p:cNvPr>
          <p:cNvSpPr>
            <a:spLocks noGrp="1"/>
          </p:cNvSpPr>
          <p:nvPr>
            <p:ph idx="1"/>
          </p:nvPr>
        </p:nvSpPr>
        <p:spPr/>
        <p:txBody>
          <a:bodyPr/>
          <a:lstStyle/>
          <a:p>
            <a:r>
              <a:rPr lang="en-GB" sz="1800" dirty="0">
                <a:effectLst/>
                <a:latin typeface="CourierNewPSMT" panose="02070309020205020404" pitchFamily="49" charset="0"/>
              </a:rPr>
              <a:t>std::chrono::</a:t>
            </a:r>
            <a:r>
              <a:rPr lang="en-GB" sz="1800" dirty="0" err="1">
                <a:effectLst/>
                <a:latin typeface="CourierNewPSMT" panose="02070309020205020404" pitchFamily="49" charset="0"/>
              </a:rPr>
              <a:t>high_resolution_clock</a:t>
            </a:r>
            <a:r>
              <a:rPr lang="en-GB" sz="1800" dirty="0">
                <a:effectLst/>
                <a:latin typeface="CourierNewPSMT" panose="02070309020205020404" pitchFamily="49" charset="0"/>
              </a:rPr>
              <a:t> </a:t>
            </a:r>
            <a:r>
              <a:rPr lang="en-GB" dirty="0">
                <a:latin typeface="LucidaGrande" panose="020B0600040502020204" pitchFamily="34" charset="0"/>
              </a:rPr>
              <a:t>has the shortest tick period available tick is the smallest atomic change that the clock can measure </a:t>
            </a:r>
            <a:r>
              <a:rPr lang="en-GB" sz="1800" dirty="0">
                <a:effectLst/>
                <a:latin typeface="LucidaGrande" panose="020B0600040502020204" pitchFamily="34" charset="0"/>
              </a:rPr>
              <a:t>(the granularity of the clock)</a:t>
            </a:r>
            <a:endParaRPr lang="en-GB" dirty="0">
              <a:effectLst/>
            </a:endParaRPr>
          </a:p>
          <a:p>
            <a:r>
              <a:rPr lang="en-GB" sz="1800" dirty="0">
                <a:effectLst/>
                <a:latin typeface="LucidaGrande" panose="020B0600040502020204" pitchFamily="34" charset="0"/>
              </a:rPr>
              <a:t>Beware of situations where tick is, say, millisecond, but clock is only updated every half second! </a:t>
            </a:r>
            <a:endParaRPr lang="en-GB" dirty="0">
              <a:effectLst/>
            </a:endParaRPr>
          </a:p>
          <a:p>
            <a:r>
              <a:rPr lang="en-GB" sz="1800" dirty="0">
                <a:effectLst/>
                <a:latin typeface="LucidaGrande" panose="020B0600040502020204" pitchFamily="34" charset="0"/>
              </a:rPr>
              <a:t>Mostly a historical issue now </a:t>
            </a:r>
            <a:endParaRPr lang="en-GB" dirty="0">
              <a:effectLst/>
            </a:endParaRPr>
          </a:p>
          <a:p>
            <a:endParaRPr lang="en-US" dirty="0"/>
          </a:p>
        </p:txBody>
      </p:sp>
      <p:sp>
        <p:nvSpPr>
          <p:cNvPr id="4" name="Text Placeholder 3">
            <a:extLst>
              <a:ext uri="{FF2B5EF4-FFF2-40B4-BE49-F238E27FC236}">
                <a16:creationId xmlns:a16="http://schemas.microsoft.com/office/drawing/2014/main" id="{E96FD220-E311-5174-EB3F-2D15AE8A542A}"/>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E14095AC-46E5-D6DE-7A3F-8A07BB22CEC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71779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a:extLst>
              <a:ext uri="{FF2B5EF4-FFF2-40B4-BE49-F238E27FC236}">
                <a16:creationId xmlns:a16="http://schemas.microsoft.com/office/drawing/2014/main" id="{699FE640-3FCB-654D-B1F6-08549FF9D4E7}"/>
              </a:ext>
            </a:extLst>
          </p:cNvPr>
          <p:cNvSpPr>
            <a:spLocks noGrp="1" noChangeArrowheads="1"/>
          </p:cNvSpPr>
          <p:nvPr>
            <p:ph idx="11"/>
          </p:nvPr>
        </p:nvSpPr>
        <p:spPr/>
        <p:txBody>
          <a:bodyPr/>
          <a:lstStyle/>
          <a:p>
            <a:pPr eaLnBrk="1" hangingPunct="1">
              <a:lnSpc>
                <a:spcPct val="90000"/>
              </a:lnSpc>
              <a:defRPr/>
            </a:pPr>
            <a:r>
              <a:rPr lang="en-US" altLang="en-US" dirty="0">
                <a:ea typeface="ＭＳ Ｐゴシック" pitchFamily="34" charset="-128"/>
              </a:rPr>
              <a:t>We aim to write code that is</a:t>
            </a:r>
            <a:endParaRPr lang="en-US" altLang="ja-JP" dirty="0">
              <a:ea typeface="ＭＳ Ｐゴシック" pitchFamily="34" charset="-128"/>
            </a:endParaRPr>
          </a:p>
          <a:p>
            <a:pPr lvl="1" eaLnBrk="1" hangingPunct="1">
              <a:lnSpc>
                <a:spcPct val="90000"/>
              </a:lnSpc>
              <a:defRPr/>
            </a:pPr>
            <a:r>
              <a:rPr lang="en-US" altLang="en-US" sz="1500" dirty="0">
                <a:ea typeface="Times New Roman" pitchFamily="18" charset="0"/>
              </a:rPr>
              <a:t>Easy to read</a:t>
            </a:r>
          </a:p>
          <a:p>
            <a:pPr lvl="1" eaLnBrk="1" hangingPunct="1">
              <a:lnSpc>
                <a:spcPct val="90000"/>
              </a:lnSpc>
              <a:defRPr/>
            </a:pPr>
            <a:r>
              <a:rPr lang="en-US" altLang="en-US" sz="1500" dirty="0">
                <a:ea typeface="Times New Roman" pitchFamily="18" charset="0"/>
              </a:rPr>
              <a:t>Easy to modify</a:t>
            </a:r>
          </a:p>
          <a:p>
            <a:pPr lvl="1" eaLnBrk="1" hangingPunct="1">
              <a:lnSpc>
                <a:spcPct val="90000"/>
              </a:lnSpc>
              <a:defRPr/>
            </a:pPr>
            <a:r>
              <a:rPr lang="en-US" altLang="en-US" sz="1500" dirty="0">
                <a:ea typeface="Times New Roman" pitchFamily="18" charset="0"/>
              </a:rPr>
              <a:t>Regular</a:t>
            </a:r>
          </a:p>
          <a:p>
            <a:pPr lvl="1" eaLnBrk="1" hangingPunct="1">
              <a:lnSpc>
                <a:spcPct val="90000"/>
              </a:lnSpc>
              <a:defRPr/>
            </a:pPr>
            <a:r>
              <a:rPr lang="en-US" altLang="en-US" sz="1500" dirty="0">
                <a:ea typeface="Times New Roman" pitchFamily="18" charset="0"/>
              </a:rPr>
              <a:t>Short </a:t>
            </a:r>
          </a:p>
          <a:p>
            <a:pPr lvl="1" eaLnBrk="1" hangingPunct="1">
              <a:lnSpc>
                <a:spcPct val="90000"/>
              </a:lnSpc>
              <a:defRPr/>
            </a:pPr>
            <a:r>
              <a:rPr lang="en-US" altLang="en-US" sz="1500" dirty="0">
                <a:ea typeface="Times New Roman" pitchFamily="18" charset="0"/>
              </a:rPr>
              <a:t>Fast </a:t>
            </a:r>
          </a:p>
          <a:p>
            <a:pPr eaLnBrk="1" hangingPunct="1">
              <a:lnSpc>
                <a:spcPct val="90000"/>
              </a:lnSpc>
              <a:defRPr/>
            </a:pPr>
            <a:r>
              <a:rPr lang="en-US" altLang="en-US" dirty="0">
                <a:ea typeface="ＭＳ Ｐゴシック" pitchFamily="34" charset="-128"/>
              </a:rPr>
              <a:t>Uniform access to data</a:t>
            </a:r>
          </a:p>
          <a:p>
            <a:pPr lvl="1" eaLnBrk="1" hangingPunct="1">
              <a:lnSpc>
                <a:spcPct val="90000"/>
              </a:lnSpc>
              <a:defRPr/>
            </a:pPr>
            <a:r>
              <a:rPr lang="en-US" altLang="en-US" sz="1500" dirty="0">
                <a:ea typeface="Times New Roman" pitchFamily="18" charset="0"/>
              </a:rPr>
              <a:t>Independently of how it is stored</a:t>
            </a:r>
          </a:p>
          <a:p>
            <a:pPr lvl="1" eaLnBrk="1" hangingPunct="1">
              <a:lnSpc>
                <a:spcPct val="90000"/>
              </a:lnSpc>
              <a:defRPr/>
            </a:pPr>
            <a:r>
              <a:rPr lang="en-US" altLang="en-US" sz="1500" dirty="0">
                <a:ea typeface="Times New Roman" pitchFamily="18" charset="0"/>
              </a:rPr>
              <a:t>Independently of its type</a:t>
            </a:r>
          </a:p>
          <a:p>
            <a:pPr marL="0" indent="0" eaLnBrk="1" hangingPunct="1">
              <a:lnSpc>
                <a:spcPct val="90000"/>
              </a:lnSpc>
              <a:buNone/>
              <a:defRPr/>
            </a:pPr>
            <a:endParaRPr lang="en-US" altLang="en-US" dirty="0">
              <a:ea typeface="ＭＳ Ｐゴシック" pitchFamily="34" charset="-128"/>
            </a:endParaRPr>
          </a:p>
          <a:p>
            <a:pPr lvl="1" eaLnBrk="1" hangingPunct="1">
              <a:lnSpc>
                <a:spcPct val="90000"/>
              </a:lnSpc>
              <a:buFont typeface="Wingdings" pitchFamily="2" charset="2"/>
              <a:buNone/>
              <a:defRPr/>
            </a:pPr>
            <a:endParaRPr lang="en-US" altLang="en-US" sz="1500" dirty="0">
              <a:ea typeface="Times New Roman" pitchFamily="18" charset="0"/>
            </a:endParaRPr>
          </a:p>
        </p:txBody>
      </p:sp>
      <p:sp>
        <p:nvSpPr>
          <p:cNvPr id="9218" name="Rectangle 2">
            <a:extLst>
              <a:ext uri="{FF2B5EF4-FFF2-40B4-BE49-F238E27FC236}">
                <a16:creationId xmlns:a16="http://schemas.microsoft.com/office/drawing/2014/main" id="{315292FE-9E23-3C43-837F-92C5ADA77A0C}"/>
              </a:ext>
            </a:extLst>
          </p:cNvPr>
          <p:cNvSpPr>
            <a:spLocks noGrp="1" noChangeArrowheads="1"/>
          </p:cNvSpPr>
          <p:nvPr>
            <p:ph type="title"/>
          </p:nvPr>
        </p:nvSpPr>
        <p:spPr/>
        <p:txBody>
          <a:bodyPr/>
          <a:lstStyle/>
          <a:p>
            <a:pPr eaLnBrk="1" hangingPunct="1">
              <a:defRPr/>
            </a:pPr>
            <a:r>
              <a:rPr lang="en-US" dirty="0">
                <a:ea typeface="+mj-ea"/>
              </a:rPr>
              <a:t>Aims</a:t>
            </a:r>
          </a:p>
        </p:txBody>
      </p:sp>
      <p:sp>
        <p:nvSpPr>
          <p:cNvPr id="4" name="Text Placeholder 3">
            <a:extLst>
              <a:ext uri="{FF2B5EF4-FFF2-40B4-BE49-F238E27FC236}">
                <a16:creationId xmlns:a16="http://schemas.microsoft.com/office/drawing/2014/main" id="{895CB2AE-9071-8C2C-0FFA-12CC1273A71F}"/>
              </a:ext>
            </a:extLst>
          </p:cNvPr>
          <p:cNvSpPr>
            <a:spLocks noGrp="1"/>
          </p:cNvSpPr>
          <p:nvPr>
            <p:ph type="body" sz="quarter" idx="10"/>
          </p:nvPr>
        </p:nvSpPr>
        <p:spPr/>
        <p:txBody>
          <a:bodyPr/>
          <a:lstStyle/>
          <a:p>
            <a:endParaRPr lang="en-US"/>
          </a:p>
        </p:txBody>
      </p:sp>
      <p:sp>
        <p:nvSpPr>
          <p:cNvPr id="5" name="Content Placeholder 4">
            <a:extLst>
              <a:ext uri="{FF2B5EF4-FFF2-40B4-BE49-F238E27FC236}">
                <a16:creationId xmlns:a16="http://schemas.microsoft.com/office/drawing/2014/main" id="{6C30669B-DA31-233A-802F-17074D15E09F}"/>
              </a:ext>
            </a:extLst>
          </p:cNvPr>
          <p:cNvSpPr>
            <a:spLocks noGrp="1"/>
          </p:cNvSpPr>
          <p:nvPr>
            <p:ph idx="12"/>
          </p:nvPr>
        </p:nvSpPr>
        <p:spPr/>
        <p:txBody>
          <a:bodyPr/>
          <a:lstStyle/>
          <a:p>
            <a:pPr eaLnBrk="1" hangingPunct="1">
              <a:lnSpc>
                <a:spcPct val="90000"/>
              </a:lnSpc>
              <a:defRPr/>
            </a:pPr>
            <a:r>
              <a:rPr lang="en-US" altLang="en-US" dirty="0">
                <a:ea typeface="ＭＳ Ｐゴシック" pitchFamily="34" charset="-128"/>
              </a:rPr>
              <a:t>Type-safe access to data</a:t>
            </a:r>
          </a:p>
          <a:p>
            <a:pPr eaLnBrk="1" hangingPunct="1">
              <a:lnSpc>
                <a:spcPct val="90000"/>
              </a:lnSpc>
              <a:defRPr/>
            </a:pPr>
            <a:r>
              <a:rPr lang="en-US" altLang="en-US" dirty="0">
                <a:ea typeface="ＭＳ Ｐゴシック" pitchFamily="34" charset="-128"/>
              </a:rPr>
              <a:t>Easy traversal of data</a:t>
            </a:r>
          </a:p>
          <a:p>
            <a:pPr eaLnBrk="1" hangingPunct="1">
              <a:lnSpc>
                <a:spcPct val="90000"/>
              </a:lnSpc>
              <a:defRPr/>
            </a:pPr>
            <a:r>
              <a:rPr lang="en-US" altLang="en-US" dirty="0">
                <a:ea typeface="ＭＳ Ｐゴシック" pitchFamily="34" charset="-128"/>
              </a:rPr>
              <a:t>Compact storage of data</a:t>
            </a:r>
          </a:p>
          <a:p>
            <a:pPr eaLnBrk="1" hangingPunct="1">
              <a:lnSpc>
                <a:spcPct val="90000"/>
              </a:lnSpc>
              <a:defRPr/>
            </a:pPr>
            <a:r>
              <a:rPr lang="en-US" altLang="en-US" dirty="0">
                <a:ea typeface="ＭＳ Ｐゴシック" pitchFamily="34" charset="-128"/>
              </a:rPr>
              <a:t>Fast</a:t>
            </a:r>
          </a:p>
          <a:p>
            <a:pPr lvl="1" eaLnBrk="1" hangingPunct="1">
              <a:lnSpc>
                <a:spcPct val="90000"/>
              </a:lnSpc>
              <a:defRPr/>
            </a:pPr>
            <a:r>
              <a:rPr lang="en-US" altLang="en-US" sz="1500" dirty="0">
                <a:ea typeface="Times New Roman" pitchFamily="18" charset="0"/>
              </a:rPr>
              <a:t>Retrieval of data</a:t>
            </a:r>
          </a:p>
          <a:p>
            <a:pPr lvl="1" eaLnBrk="1" hangingPunct="1">
              <a:lnSpc>
                <a:spcPct val="90000"/>
              </a:lnSpc>
              <a:defRPr/>
            </a:pPr>
            <a:r>
              <a:rPr lang="en-US" altLang="en-US" sz="1500" dirty="0">
                <a:ea typeface="Times New Roman" pitchFamily="18" charset="0"/>
              </a:rPr>
              <a:t>Addition of data</a:t>
            </a:r>
          </a:p>
          <a:p>
            <a:pPr lvl="1" eaLnBrk="1" hangingPunct="1">
              <a:lnSpc>
                <a:spcPct val="90000"/>
              </a:lnSpc>
              <a:defRPr/>
            </a:pPr>
            <a:r>
              <a:rPr lang="en-US" altLang="en-US" sz="1500" dirty="0">
                <a:ea typeface="Times New Roman" pitchFamily="18" charset="0"/>
              </a:rPr>
              <a:t>Deletion of data</a:t>
            </a:r>
          </a:p>
          <a:p>
            <a:pPr eaLnBrk="1" hangingPunct="1">
              <a:lnSpc>
                <a:spcPct val="90000"/>
              </a:lnSpc>
              <a:defRPr/>
            </a:pPr>
            <a:r>
              <a:rPr lang="en-US" altLang="en-US" dirty="0">
                <a:ea typeface="ＭＳ Ｐゴシック" pitchFamily="34" charset="-128"/>
              </a:rPr>
              <a:t>Standard versions of the most common algorithms</a:t>
            </a:r>
          </a:p>
          <a:p>
            <a:pPr lvl="1" eaLnBrk="1" hangingPunct="1">
              <a:lnSpc>
                <a:spcPct val="90000"/>
              </a:lnSpc>
              <a:defRPr/>
            </a:pPr>
            <a:r>
              <a:rPr lang="en-US" altLang="en-US" sz="1500" dirty="0">
                <a:ea typeface="Times New Roman" pitchFamily="18" charset="0"/>
              </a:rPr>
              <a:t>Copy, find, search, sort, sum, …</a:t>
            </a:r>
            <a:endParaRPr lang="en-US" dirty="0"/>
          </a:p>
        </p:txBody>
      </p:sp>
      <p:sp>
        <p:nvSpPr>
          <p:cNvPr id="6" name="Text Placeholder 5">
            <a:extLst>
              <a:ext uri="{FF2B5EF4-FFF2-40B4-BE49-F238E27FC236}">
                <a16:creationId xmlns:a16="http://schemas.microsoft.com/office/drawing/2014/main" id="{1B15F87F-9B9D-A179-EFCF-8E38264A585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72919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2A03-CC63-0130-82E3-892529A842ED}"/>
              </a:ext>
            </a:extLst>
          </p:cNvPr>
          <p:cNvSpPr>
            <a:spLocks noGrp="1"/>
          </p:cNvSpPr>
          <p:nvPr>
            <p:ph type="title"/>
          </p:nvPr>
        </p:nvSpPr>
        <p:spPr/>
        <p:txBody>
          <a:bodyPr/>
          <a:lstStyle/>
          <a:p>
            <a:r>
              <a:rPr lang="en-US" dirty="0">
                <a:latin typeface="CourierNewPSMT" panose="02070309020205020404" pitchFamily="49" charset="0"/>
              </a:rPr>
              <a:t>now()</a:t>
            </a:r>
          </a:p>
        </p:txBody>
      </p:sp>
      <p:sp>
        <p:nvSpPr>
          <p:cNvPr id="3" name="Content Placeholder 2">
            <a:extLst>
              <a:ext uri="{FF2B5EF4-FFF2-40B4-BE49-F238E27FC236}">
                <a16:creationId xmlns:a16="http://schemas.microsoft.com/office/drawing/2014/main" id="{11F75B2C-AFC3-41F6-6455-8C8BC18F5629}"/>
              </a:ext>
            </a:extLst>
          </p:cNvPr>
          <p:cNvSpPr>
            <a:spLocks noGrp="1"/>
          </p:cNvSpPr>
          <p:nvPr>
            <p:ph idx="1"/>
          </p:nvPr>
        </p:nvSpPr>
        <p:spPr/>
        <p:txBody>
          <a:bodyPr/>
          <a:lstStyle/>
          <a:p>
            <a:pPr>
              <a:buFont typeface="Arial" panose="020B0604020202020204" pitchFamily="34" charset="0"/>
              <a:buChar char="•"/>
            </a:pPr>
            <a:r>
              <a:rPr lang="en-GB" dirty="0">
                <a:latin typeface="LucidaGrande" panose="020B0600040502020204" pitchFamily="34" charset="0"/>
              </a:rPr>
              <a:t>Each clock supports the static member function </a:t>
            </a:r>
            <a:r>
              <a:rPr lang="en-GB" sz="1800" dirty="0">
                <a:solidFill>
                  <a:srgbClr val="3366C6"/>
                </a:solidFill>
                <a:effectLst/>
                <a:latin typeface="CourierNewPSMT" panose="02070309020205020404" pitchFamily="49" charset="0"/>
              </a:rPr>
              <a:t>now()</a:t>
            </a:r>
            <a:r>
              <a:rPr lang="en-GB" dirty="0">
                <a:latin typeface="LucidaGrande" panose="020B0600040502020204" pitchFamily="34" charset="0"/>
              </a:rPr>
              <a:t>, which returns a time point corresponding to the current value of the clock </a:t>
            </a:r>
          </a:p>
          <a:p>
            <a:pPr>
              <a:buFont typeface="Arial" panose="020B0604020202020204" pitchFamily="34" charset="0"/>
              <a:buChar char="•"/>
            </a:pPr>
            <a:r>
              <a:rPr lang="en-GB" dirty="0">
                <a:latin typeface="LucidaGrande" panose="020B0600040502020204" pitchFamily="34" charset="0"/>
              </a:rPr>
              <a:t>time point represents a moment in time </a:t>
            </a:r>
          </a:p>
          <a:p>
            <a:pPr>
              <a:buFont typeface="Arial" panose="020B0604020202020204" pitchFamily="34" charset="0"/>
              <a:buChar char="•"/>
            </a:pPr>
            <a:r>
              <a:rPr lang="en-GB" sz="1800" dirty="0">
                <a:solidFill>
                  <a:srgbClr val="3366C6"/>
                </a:solidFill>
                <a:effectLst/>
                <a:latin typeface="CourierNewPSMT" panose="02070309020205020404" pitchFamily="49" charset="0"/>
              </a:rPr>
              <a:t>chrono </a:t>
            </a:r>
            <a:r>
              <a:rPr lang="en-GB" dirty="0">
                <a:latin typeface="LucidaGrande" panose="020B0600040502020204" pitchFamily="34" charset="0"/>
              </a:rPr>
              <a:t>encodes time points using</a:t>
            </a:r>
            <a:r>
              <a:rPr lang="en-GB" sz="1800" dirty="0">
                <a:solidFill>
                  <a:srgbClr val="3366C6"/>
                </a:solidFill>
                <a:effectLst/>
                <a:latin typeface="LucidaGrande" panose="020B0600040502020204" pitchFamily="34" charset="0"/>
              </a:rPr>
              <a:t> </a:t>
            </a:r>
            <a:r>
              <a:rPr lang="en-GB" sz="1800" dirty="0">
                <a:solidFill>
                  <a:srgbClr val="3366C6"/>
                </a:solidFill>
                <a:effectLst/>
                <a:latin typeface="CourierNewPSMT" panose="02070309020205020404" pitchFamily="49" charset="0"/>
              </a:rPr>
              <a:t>std::chrono::</a:t>
            </a:r>
            <a:r>
              <a:rPr lang="en-GB" sz="1800" dirty="0" err="1">
                <a:solidFill>
                  <a:srgbClr val="3366C6"/>
                </a:solidFill>
                <a:effectLst/>
                <a:latin typeface="CourierNewPSMT" panose="02070309020205020404" pitchFamily="49" charset="0"/>
              </a:rPr>
              <a:t>time_point</a:t>
            </a:r>
            <a:r>
              <a:rPr lang="en-GB" sz="1800" dirty="0">
                <a:solidFill>
                  <a:srgbClr val="3366C6"/>
                </a:solidFill>
                <a:effectLst/>
                <a:latin typeface="CourierNewPSMT" panose="02070309020205020404" pitchFamily="49" charset="0"/>
              </a:rPr>
              <a:t> </a:t>
            </a:r>
            <a:r>
              <a:rPr lang="en-GB" dirty="0">
                <a:latin typeface="LucidaGrande" panose="020B0600040502020204" pitchFamily="34" charset="0"/>
              </a:rPr>
              <a:t>type</a:t>
            </a:r>
            <a:r>
              <a:rPr lang="en-GB" sz="1800" dirty="0">
                <a:solidFill>
                  <a:srgbClr val="3366C6"/>
                </a:solidFill>
                <a:effectLst/>
                <a:latin typeface="LucidaGrande" panose="020B0600040502020204" pitchFamily="34" charset="0"/>
              </a:rPr>
              <a:t> </a:t>
            </a:r>
            <a:endParaRPr lang="en-GB" sz="1800" dirty="0">
              <a:solidFill>
                <a:srgbClr val="3366C6"/>
              </a:solidFill>
              <a:effectLst/>
              <a:latin typeface="Times" pitchFamily="2" charset="0"/>
            </a:endParaRPr>
          </a:p>
          <a:p>
            <a:endParaRPr lang="en-US" dirty="0"/>
          </a:p>
        </p:txBody>
      </p:sp>
      <p:sp>
        <p:nvSpPr>
          <p:cNvPr id="4" name="Text Placeholder 3">
            <a:extLst>
              <a:ext uri="{FF2B5EF4-FFF2-40B4-BE49-F238E27FC236}">
                <a16:creationId xmlns:a16="http://schemas.microsoft.com/office/drawing/2014/main" id="{66841840-78C1-B87A-A325-375CA98D529C}"/>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7BFD30D9-B6BE-83E4-9248-DF7FDA82419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2842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55EBF-591D-B0CE-FDED-DE1535AAA904}"/>
              </a:ext>
            </a:extLst>
          </p:cNvPr>
          <p:cNvSpPr>
            <a:spLocks noGrp="1"/>
          </p:cNvSpPr>
          <p:nvPr>
            <p:ph type="title"/>
          </p:nvPr>
        </p:nvSpPr>
        <p:spPr>
          <a:xfrm>
            <a:off x="457200" y="1354495"/>
            <a:ext cx="8229600" cy="507556"/>
          </a:xfrm>
        </p:spPr>
        <p:txBody>
          <a:bodyPr/>
          <a:lstStyle/>
          <a:p>
            <a:r>
              <a:rPr lang="en-US" dirty="0"/>
              <a:t>An example</a:t>
            </a:r>
          </a:p>
        </p:txBody>
      </p:sp>
      <p:sp>
        <p:nvSpPr>
          <p:cNvPr id="4" name="Text Placeholder 3">
            <a:extLst>
              <a:ext uri="{FF2B5EF4-FFF2-40B4-BE49-F238E27FC236}">
                <a16:creationId xmlns:a16="http://schemas.microsoft.com/office/drawing/2014/main" id="{F7E9B159-174D-5888-3869-CF83EC48DB7A}"/>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41C0219D-FE76-AB7F-3B12-338E03020F7B}"/>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60EE059B-A27F-1099-FCD8-2327A7777384}"/>
              </a:ext>
            </a:extLst>
          </p:cNvPr>
          <p:cNvPicPr>
            <a:picLocks noChangeAspect="1"/>
          </p:cNvPicPr>
          <p:nvPr/>
        </p:nvPicPr>
        <p:blipFill>
          <a:blip r:embed="rId2"/>
          <a:stretch>
            <a:fillRect/>
          </a:stretch>
        </p:blipFill>
        <p:spPr>
          <a:xfrm>
            <a:off x="2669217" y="1201536"/>
            <a:ext cx="6272323" cy="5102484"/>
          </a:xfrm>
          <a:prstGeom prst="rect">
            <a:avLst/>
          </a:prstGeom>
        </p:spPr>
      </p:pic>
    </p:spTree>
    <p:extLst>
      <p:ext uri="{BB962C8B-B14F-4D97-AF65-F5344CB8AC3E}">
        <p14:creationId xmlns:p14="http://schemas.microsoft.com/office/powerpoint/2010/main" val="2471315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1CE1-6467-F345-B8E6-65B8B00F93C7}"/>
              </a:ext>
            </a:extLst>
          </p:cNvPr>
          <p:cNvSpPr>
            <a:spLocks noGrp="1"/>
          </p:cNvSpPr>
          <p:nvPr>
            <p:ph type="title"/>
          </p:nvPr>
        </p:nvSpPr>
        <p:spPr/>
        <p:txBody>
          <a:bodyPr/>
          <a:lstStyle/>
          <a:p>
            <a:r>
              <a:rPr lang="en-US" dirty="0"/>
              <a:t>Also consider…</a:t>
            </a:r>
          </a:p>
        </p:txBody>
      </p:sp>
      <p:sp>
        <p:nvSpPr>
          <p:cNvPr id="3" name="Content Placeholder 2">
            <a:extLst>
              <a:ext uri="{FF2B5EF4-FFF2-40B4-BE49-F238E27FC236}">
                <a16:creationId xmlns:a16="http://schemas.microsoft.com/office/drawing/2014/main" id="{BF3224B0-298A-7E42-9041-9907F612F544}"/>
              </a:ext>
            </a:extLst>
          </p:cNvPr>
          <p:cNvSpPr>
            <a:spLocks noGrp="1"/>
          </p:cNvSpPr>
          <p:nvPr>
            <p:ph idx="1"/>
          </p:nvPr>
        </p:nvSpPr>
        <p:spPr>
          <a:xfrm>
            <a:off x="457200" y="2346581"/>
            <a:ext cx="5596759" cy="3644104"/>
          </a:xfrm>
        </p:spPr>
        <p:txBody>
          <a:bodyPr>
            <a:normAutofit/>
          </a:bodyPr>
          <a:lstStyle/>
          <a:p>
            <a:r>
              <a:rPr lang="en-US" dirty="0"/>
              <a:t>Take the time to watch these amazing </a:t>
            </a:r>
            <a:r>
              <a:rPr lang="en-US" b="1" dirty="0"/>
              <a:t>videos</a:t>
            </a:r>
          </a:p>
          <a:p>
            <a:endParaRPr lang="en-GB" dirty="0"/>
          </a:p>
          <a:p>
            <a:pPr marL="0" indent="0">
              <a:buNone/>
            </a:pPr>
            <a:r>
              <a:rPr lang="en-GB" dirty="0">
                <a:hlinkClick r:id="rId2"/>
              </a:rPr>
              <a:t>https://learn.microsoft.com/en-us/shows/c9-lectures-stephan-t-lavavej-core-c-/</a:t>
            </a:r>
            <a:r>
              <a:rPr lang="en-GB" dirty="0"/>
              <a:t> </a:t>
            </a:r>
          </a:p>
          <a:p>
            <a:pPr marL="0" indent="0">
              <a:buNone/>
            </a:pPr>
            <a:endParaRPr lang="en-GB" dirty="0"/>
          </a:p>
          <a:p>
            <a:pPr marL="0" indent="0">
              <a:buNone/>
            </a:pPr>
            <a:r>
              <a:rPr lang="en-GB" dirty="0">
                <a:hlinkClick r:id="rId3"/>
              </a:rPr>
              <a:t>https://learn.microsoft.com/en-us/shows/c9-lectures-stephan-t-lavavej-standard-template-library-stl-/</a:t>
            </a:r>
            <a:r>
              <a:rPr lang="en-GB" dirty="0"/>
              <a:t> </a:t>
            </a:r>
          </a:p>
        </p:txBody>
      </p:sp>
      <p:sp>
        <p:nvSpPr>
          <p:cNvPr id="5" name="Text Placeholder 4">
            <a:extLst>
              <a:ext uri="{FF2B5EF4-FFF2-40B4-BE49-F238E27FC236}">
                <a16:creationId xmlns:a16="http://schemas.microsoft.com/office/drawing/2014/main" id="{B671E87F-128B-FE41-BC81-40273387624A}"/>
              </a:ext>
            </a:extLst>
          </p:cNvPr>
          <p:cNvSpPr>
            <a:spLocks noGrp="1"/>
          </p:cNvSpPr>
          <p:nvPr>
            <p:ph type="body" sz="quarter" idx="10"/>
          </p:nvPr>
        </p:nvSpPr>
        <p:spPr/>
        <p:txBody>
          <a:bodyPr/>
          <a:lstStyle/>
          <a:p>
            <a:r>
              <a:rPr lang="en-US" dirty="0"/>
              <a:t>Advanced Programming</a:t>
            </a:r>
          </a:p>
          <a:p>
            <a:endParaRPr lang="en-US" dirty="0"/>
          </a:p>
        </p:txBody>
      </p:sp>
      <p:sp>
        <p:nvSpPr>
          <p:cNvPr id="6" name="Text Placeholder 5">
            <a:extLst>
              <a:ext uri="{FF2B5EF4-FFF2-40B4-BE49-F238E27FC236}">
                <a16:creationId xmlns:a16="http://schemas.microsoft.com/office/drawing/2014/main" id="{652F2620-4831-404D-AC4C-B01385277C8C}"/>
              </a:ext>
            </a:extLst>
          </p:cNvPr>
          <p:cNvSpPr>
            <a:spLocks noGrp="1"/>
          </p:cNvSpPr>
          <p:nvPr>
            <p:ph type="body" sz="quarter" idx="12"/>
          </p:nvPr>
        </p:nvSpPr>
        <p:spPr/>
        <p:txBody>
          <a:bodyPr/>
          <a:lstStyle/>
          <a:p>
            <a:endParaRPr lang="en-US" dirty="0"/>
          </a:p>
          <a:p>
            <a:endParaRPr lang="en-US" dirty="0"/>
          </a:p>
        </p:txBody>
      </p:sp>
      <p:pic>
        <p:nvPicPr>
          <p:cNvPr id="4" name="Picture 3">
            <a:extLst>
              <a:ext uri="{FF2B5EF4-FFF2-40B4-BE49-F238E27FC236}">
                <a16:creationId xmlns:a16="http://schemas.microsoft.com/office/drawing/2014/main" id="{5CCA1BBB-1DC3-5240-829A-4E8B5F619B63}"/>
              </a:ext>
            </a:extLst>
          </p:cNvPr>
          <p:cNvPicPr>
            <a:picLocks noChangeAspect="1"/>
          </p:cNvPicPr>
          <p:nvPr/>
        </p:nvPicPr>
        <p:blipFill>
          <a:blip r:embed="rId4"/>
          <a:stretch>
            <a:fillRect/>
          </a:stretch>
        </p:blipFill>
        <p:spPr>
          <a:xfrm>
            <a:off x="6197612" y="2031790"/>
            <a:ext cx="2670243" cy="3458183"/>
          </a:xfrm>
          <a:prstGeom prst="rect">
            <a:avLst/>
          </a:prstGeom>
        </p:spPr>
      </p:pic>
    </p:spTree>
    <p:extLst>
      <p:ext uri="{BB962C8B-B14F-4D97-AF65-F5344CB8AC3E}">
        <p14:creationId xmlns:p14="http://schemas.microsoft.com/office/powerpoint/2010/main" val="920649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B40A0-261C-5689-8DD8-0910CB27A22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14F247D-4859-FD5A-F3B9-E667526721A2}"/>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6C99FBD3-308F-BB51-2A90-F0294CFED258}"/>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3043F85A-0156-E503-B9AB-AF3B6E2F69E2}"/>
              </a:ext>
            </a:extLst>
          </p:cNvPr>
          <p:cNvSpPr>
            <a:spLocks noGrp="1"/>
          </p:cNvSpPr>
          <p:nvPr>
            <p:ph type="body" sz="quarter" idx="12"/>
          </p:nvPr>
        </p:nvSpPr>
        <p:spPr/>
        <p:txBody>
          <a:bodyPr/>
          <a:lstStyle/>
          <a:p>
            <a:endParaRPr lang="en-US"/>
          </a:p>
        </p:txBody>
      </p:sp>
      <p:sp>
        <p:nvSpPr>
          <p:cNvPr id="6" name="Rectangle 5">
            <a:extLst>
              <a:ext uri="{FF2B5EF4-FFF2-40B4-BE49-F238E27FC236}">
                <a16:creationId xmlns:a16="http://schemas.microsoft.com/office/drawing/2014/main" id="{6E04E532-A5EC-D744-5601-9FD277C0CF54}"/>
              </a:ext>
            </a:extLst>
          </p:cNvPr>
          <p:cNvSpPr/>
          <p:nvPr/>
        </p:nvSpPr>
        <p:spPr>
          <a:xfrm>
            <a:off x="394138" y="1445172"/>
            <a:ext cx="8602717" cy="495037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84785A29-B74F-C19F-966C-5B8CAC7C1FA3}"/>
              </a:ext>
            </a:extLst>
          </p:cNvPr>
          <p:cNvSpPr txBox="1">
            <a:spLocks/>
          </p:cNvSpPr>
          <p:nvPr/>
        </p:nvSpPr>
        <p:spPr>
          <a:xfrm>
            <a:off x="609600" y="1640308"/>
            <a:ext cx="8229600" cy="507556"/>
          </a:xfrm>
          <a:prstGeom prst="rect">
            <a:avLst/>
          </a:prstGeom>
        </p:spPr>
        <p:txBody>
          <a:bodyPr vert="horz" lIns="0" tIns="45720" rIns="0" bIns="0" rtlCol="0" anchor="ctr">
            <a:noAutofit/>
          </a:bodyPr>
          <a:lstStyle>
            <a:lvl1pPr algn="l" defTabSz="457200" rtl="0" eaLnBrk="1" latinLnBrk="0" hangingPunct="1">
              <a:spcBef>
                <a:spcPct val="0"/>
              </a:spcBef>
              <a:buNone/>
              <a:defRPr sz="2800" b="1" kern="1200">
                <a:solidFill>
                  <a:srgbClr val="003E74"/>
                </a:solidFill>
                <a:latin typeface="Arial"/>
                <a:ea typeface="+mj-ea"/>
                <a:cs typeface="Arial"/>
              </a:defRPr>
            </a:lvl1pPr>
          </a:lstStyle>
          <a:p>
            <a:r>
              <a:rPr lang="en-US"/>
              <a:t>EXERCISE</a:t>
            </a:r>
            <a:endParaRPr lang="en-US" dirty="0"/>
          </a:p>
        </p:txBody>
      </p:sp>
      <p:sp>
        <p:nvSpPr>
          <p:cNvPr id="8" name="Content Placeholder 2">
            <a:extLst>
              <a:ext uri="{FF2B5EF4-FFF2-40B4-BE49-F238E27FC236}">
                <a16:creationId xmlns:a16="http://schemas.microsoft.com/office/drawing/2014/main" id="{FC323EEF-9080-E80A-FE44-DD3F48AF78F3}"/>
              </a:ext>
            </a:extLst>
          </p:cNvPr>
          <p:cNvSpPr txBox="1">
            <a:spLocks/>
          </p:cNvSpPr>
          <p:nvPr/>
        </p:nvSpPr>
        <p:spPr>
          <a:xfrm>
            <a:off x="609600" y="2498981"/>
            <a:ext cx="8229600" cy="3644104"/>
          </a:xfrm>
          <a:prstGeom prst="rect">
            <a:avLst/>
          </a:prstGeom>
        </p:spPr>
        <p:txBody>
          <a:bodyPr vert="horz" lIns="0" tIns="0" rIns="0" bIns="0" rtlCol="0">
            <a:noAutofit/>
          </a:bodyPr>
          <a:lstStyle>
            <a:lvl1pPr marL="342900" indent="-34290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1pPr>
            <a:lvl2pPr marL="742950" indent="-285750" algn="l" defTabSz="457200" rtl="0" eaLnBrk="1" latinLnBrk="0" hangingPunct="1">
              <a:spcBef>
                <a:spcPct val="20000"/>
              </a:spcBef>
              <a:buClr>
                <a:srgbClr val="002548"/>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2548"/>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2548"/>
              </a:buClr>
              <a:buFont typeface="Arial"/>
              <a:buChar char="»"/>
              <a:defRPr sz="1200" kern="1200">
                <a:solidFill>
                  <a:schemeClr val="tx1"/>
                </a:solidFill>
                <a:latin typeface="+mn-lt"/>
                <a:ea typeface="+mn-ea"/>
                <a:cs typeface="Arial"/>
              </a:defRPr>
            </a:lvl5pPr>
            <a:lvl6pPr marL="2286000" indent="0" algn="l" defTabSz="457200" rtl="0" eaLnBrk="1" latinLnBrk="0" hangingPunct="1">
              <a:spcBef>
                <a:spcPct val="20000"/>
              </a:spcBef>
              <a:buFont typeface="Arial"/>
              <a:buNone/>
              <a:defRPr sz="1400" kern="1200" baseline="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mj-lt"/>
              <a:buAutoNum type="arabicPeriod"/>
            </a:pPr>
            <a:r>
              <a:rPr lang="en-GB" u="sng" dirty="0">
                <a:solidFill>
                  <a:schemeClr val="bg1">
                    <a:lumMod val="65000"/>
                  </a:schemeClr>
                </a:solidFill>
              </a:rPr>
              <a:t>Part I</a:t>
            </a:r>
            <a:r>
              <a:rPr lang="en-GB" dirty="0">
                <a:solidFill>
                  <a:schemeClr val="bg1">
                    <a:lumMod val="65000"/>
                  </a:schemeClr>
                </a:solidFill>
              </a:rPr>
              <a:t>. Create five containers: a vector, a set, an </a:t>
            </a:r>
            <a:r>
              <a:rPr lang="en-GB" dirty="0" err="1">
                <a:solidFill>
                  <a:schemeClr val="bg1">
                    <a:lumMod val="65000"/>
                  </a:schemeClr>
                </a:solidFill>
              </a:rPr>
              <a:t>unordered_set</a:t>
            </a:r>
            <a:r>
              <a:rPr lang="en-GB" dirty="0">
                <a:solidFill>
                  <a:schemeClr val="bg1">
                    <a:lumMod val="65000"/>
                  </a:schemeClr>
                </a:solidFill>
              </a:rPr>
              <a:t>, a map and a multimap. Add the same 100 random entries to the containers (for the sequences containers add the random value r, for the map and multimap add the tuple (r, fact(r)) ).</a:t>
            </a:r>
          </a:p>
          <a:p>
            <a:pPr>
              <a:buFont typeface="+mj-lt"/>
              <a:buAutoNum type="arabicPeriod"/>
            </a:pPr>
            <a:endParaRPr lang="en-GB" dirty="0"/>
          </a:p>
          <a:p>
            <a:pPr>
              <a:buFont typeface="+mj-lt"/>
              <a:buAutoNum type="arabicPeriod"/>
            </a:pPr>
            <a:r>
              <a:rPr lang="en-GB" u="sng" dirty="0"/>
              <a:t>Part II</a:t>
            </a:r>
            <a:r>
              <a:rPr lang="en-GB" dirty="0"/>
              <a:t>. Extend your containers (without recreating them) so that they have a total of 10,000 entries each, with tuples (</a:t>
            </a:r>
            <a:r>
              <a:rPr lang="en-GB" dirty="0" err="1"/>
              <a:t>r,r</a:t>
            </a:r>
            <a:r>
              <a:rPr lang="en-GB" dirty="0"/>
              <a:t>) for the map and multimap. Do this by adding entries to your containers. Measure how long this takes. Then write another loop that erases all of the newly inserted items for each container type. Measure how long this takes. </a:t>
            </a:r>
          </a:p>
          <a:p>
            <a:pPr>
              <a:buFont typeface="+mj-lt"/>
              <a:buAutoNum type="arabicPeriod"/>
            </a:pPr>
            <a:endParaRPr lang="en-GB" dirty="0"/>
          </a:p>
          <a:p>
            <a:endParaRPr lang="en-US" dirty="0"/>
          </a:p>
        </p:txBody>
      </p:sp>
    </p:spTree>
    <p:extLst>
      <p:ext uri="{BB962C8B-B14F-4D97-AF65-F5344CB8AC3E}">
        <p14:creationId xmlns:p14="http://schemas.microsoft.com/office/powerpoint/2010/main" val="2256217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651ABEC7-6C97-0647-9C46-639DC5E57129}"/>
              </a:ext>
            </a:extLst>
          </p:cNvPr>
          <p:cNvSpPr>
            <a:spLocks noGrp="1" noChangeArrowheads="1"/>
          </p:cNvSpPr>
          <p:nvPr>
            <p:ph type="title"/>
          </p:nvPr>
        </p:nvSpPr>
        <p:spPr/>
        <p:txBody>
          <a:bodyPr/>
          <a:lstStyle/>
          <a:p>
            <a:pPr eaLnBrk="1" hangingPunct="1">
              <a:defRPr/>
            </a:pPr>
            <a:r>
              <a:rPr lang="en-US" altLang="en-US">
                <a:ea typeface="ＭＳ Ｐゴシック" pitchFamily="34" charset="-128"/>
              </a:rPr>
              <a:t>Generic programming</a:t>
            </a:r>
          </a:p>
        </p:txBody>
      </p:sp>
      <p:sp>
        <p:nvSpPr>
          <p:cNvPr id="14340" name="Rectangle 3">
            <a:extLst>
              <a:ext uri="{FF2B5EF4-FFF2-40B4-BE49-F238E27FC236}">
                <a16:creationId xmlns:a16="http://schemas.microsoft.com/office/drawing/2014/main" id="{444CDD35-0C37-8F45-A222-AB2A56A7C753}"/>
              </a:ext>
            </a:extLst>
          </p:cNvPr>
          <p:cNvSpPr>
            <a:spLocks noGrp="1" noChangeArrowheads="1"/>
          </p:cNvSpPr>
          <p:nvPr>
            <p:ph type="body" idx="1"/>
          </p:nvPr>
        </p:nvSpPr>
        <p:spPr/>
        <p:txBody>
          <a:bodyPr>
            <a:normAutofit/>
          </a:bodyPr>
          <a:lstStyle/>
          <a:p>
            <a:pPr eaLnBrk="1" hangingPunct="1">
              <a:defRPr/>
            </a:pPr>
            <a:r>
              <a:rPr lang="en-US" altLang="en-US">
                <a:ea typeface="ＭＳ Ｐゴシック" pitchFamily="34" charset="-128"/>
              </a:rPr>
              <a:t>Generalize algorithms</a:t>
            </a:r>
          </a:p>
          <a:p>
            <a:pPr lvl="1" eaLnBrk="1" hangingPunct="1">
              <a:defRPr/>
            </a:pPr>
            <a:r>
              <a:rPr lang="en-US" altLang="en-US">
                <a:ea typeface="Times New Roman" pitchFamily="18" charset="0"/>
              </a:rPr>
              <a:t>Sometimes called </a:t>
            </a:r>
            <a:r>
              <a:rPr lang="ja-JP" altLang="en-US">
                <a:ea typeface="ＭＳ Ｐゴシック" pitchFamily="34" charset="-128"/>
              </a:rPr>
              <a:t>“</a:t>
            </a:r>
            <a:r>
              <a:rPr lang="en-US" altLang="ja-JP">
                <a:ea typeface="ＭＳ Ｐゴシック" pitchFamily="34" charset="-128"/>
              </a:rPr>
              <a:t>lifting an algorithm</a:t>
            </a:r>
            <a:r>
              <a:rPr lang="ja-JP" altLang="en-US">
                <a:ea typeface="ＭＳ Ｐゴシック" pitchFamily="34" charset="-128"/>
              </a:rPr>
              <a:t>”</a:t>
            </a:r>
            <a:endParaRPr lang="en-US" altLang="ja-JP">
              <a:ea typeface="ＭＳ Ｐゴシック" pitchFamily="34" charset="-128"/>
            </a:endParaRPr>
          </a:p>
          <a:p>
            <a:pPr eaLnBrk="1" hangingPunct="1">
              <a:defRPr/>
            </a:pPr>
            <a:r>
              <a:rPr lang="en-US" altLang="en-US">
                <a:ea typeface="ＭＳ Ｐゴシック" pitchFamily="34" charset="-128"/>
              </a:rPr>
              <a:t>The aim (for the end user) is</a:t>
            </a:r>
          </a:p>
          <a:p>
            <a:pPr lvl="1" eaLnBrk="1" hangingPunct="1">
              <a:defRPr/>
            </a:pPr>
            <a:r>
              <a:rPr lang="en-US" altLang="en-US">
                <a:ea typeface="Times New Roman" pitchFamily="18" charset="0"/>
              </a:rPr>
              <a:t>Increased correctness</a:t>
            </a:r>
          </a:p>
          <a:p>
            <a:pPr lvl="2" eaLnBrk="1" hangingPunct="1">
              <a:defRPr/>
            </a:pPr>
            <a:r>
              <a:rPr lang="en-US" altLang="en-US">
                <a:ea typeface="Times New Roman" pitchFamily="18" charset="0"/>
              </a:rPr>
              <a:t>Through better specification</a:t>
            </a:r>
          </a:p>
          <a:p>
            <a:pPr lvl="1" eaLnBrk="1" hangingPunct="1">
              <a:defRPr/>
            </a:pPr>
            <a:r>
              <a:rPr lang="en-US" altLang="en-US">
                <a:ea typeface="Times New Roman" pitchFamily="18" charset="0"/>
              </a:rPr>
              <a:t>Greater range of uses</a:t>
            </a:r>
          </a:p>
          <a:p>
            <a:pPr lvl="2" eaLnBrk="1" hangingPunct="1">
              <a:defRPr/>
            </a:pPr>
            <a:r>
              <a:rPr lang="en-US" altLang="en-US">
                <a:ea typeface="Times New Roman" pitchFamily="18" charset="0"/>
              </a:rPr>
              <a:t>Possibilities for re-use</a:t>
            </a:r>
          </a:p>
          <a:p>
            <a:pPr lvl="1" eaLnBrk="1" hangingPunct="1">
              <a:defRPr/>
            </a:pPr>
            <a:r>
              <a:rPr lang="en-US" altLang="en-US">
                <a:ea typeface="Times New Roman" pitchFamily="18" charset="0"/>
              </a:rPr>
              <a:t>Better performance</a:t>
            </a:r>
          </a:p>
          <a:p>
            <a:pPr lvl="2" eaLnBrk="1" hangingPunct="1">
              <a:defRPr/>
            </a:pPr>
            <a:r>
              <a:rPr lang="en-US" altLang="en-US">
                <a:ea typeface="Times New Roman" pitchFamily="18" charset="0"/>
              </a:rPr>
              <a:t>Through wider use of tuned libraries</a:t>
            </a:r>
          </a:p>
          <a:p>
            <a:pPr lvl="2" eaLnBrk="1" hangingPunct="1">
              <a:defRPr/>
            </a:pPr>
            <a:r>
              <a:rPr lang="en-US" altLang="en-US">
                <a:ea typeface="Times New Roman" pitchFamily="18" charset="0"/>
              </a:rPr>
              <a:t>Unnecessarily slow code will eventually be thrown away</a:t>
            </a:r>
          </a:p>
          <a:p>
            <a:pPr eaLnBrk="1" hangingPunct="1">
              <a:defRPr/>
            </a:pPr>
            <a:r>
              <a:rPr lang="en-US" altLang="en-US">
                <a:ea typeface="ＭＳ Ｐゴシック" pitchFamily="34" charset="-128"/>
              </a:rPr>
              <a:t>Go from the concrete to the more abstract</a:t>
            </a:r>
          </a:p>
          <a:p>
            <a:pPr lvl="1" eaLnBrk="1" hangingPunct="1">
              <a:defRPr/>
            </a:pPr>
            <a:r>
              <a:rPr lang="en-US" altLang="en-US">
                <a:ea typeface="Times New Roman" pitchFamily="18" charset="0"/>
              </a:rPr>
              <a:t>The other way most often leads to bloat</a:t>
            </a:r>
          </a:p>
          <a:p>
            <a:pPr eaLnBrk="1" hangingPunct="1">
              <a:buFont typeface="Wingdings" pitchFamily="2" charset="2"/>
              <a:buNone/>
              <a:defRPr/>
            </a:pPr>
            <a:endParaRPr lang="en-US" altLang="en-US">
              <a:ea typeface="ＭＳ Ｐゴシック" pitchFamily="34" charset="-128"/>
            </a:endParaRPr>
          </a:p>
        </p:txBody>
      </p:sp>
    </p:spTree>
    <p:extLst>
      <p:ext uri="{BB962C8B-B14F-4D97-AF65-F5344CB8AC3E}">
        <p14:creationId xmlns:p14="http://schemas.microsoft.com/office/powerpoint/2010/main" val="1558218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1E842439-196C-914C-9A41-9AA13FE6E8A9}"/>
              </a:ext>
            </a:extLst>
          </p:cNvPr>
          <p:cNvSpPr>
            <a:spLocks noGrp="1" noChangeArrowheads="1"/>
          </p:cNvSpPr>
          <p:nvPr>
            <p:ph type="title"/>
          </p:nvPr>
        </p:nvSpPr>
        <p:spPr/>
        <p:txBody>
          <a:bodyPr/>
          <a:lstStyle/>
          <a:p>
            <a:pPr eaLnBrk="1" hangingPunct="1">
              <a:defRPr/>
            </a:pPr>
            <a:r>
              <a:rPr lang="en-US" sz="3000" dirty="0"/>
              <a:t>The STL</a:t>
            </a:r>
            <a:endParaRPr lang="en-US" sz="2400" dirty="0"/>
          </a:p>
        </p:txBody>
      </p:sp>
      <p:sp>
        <p:nvSpPr>
          <p:cNvPr id="59395" name="Rectangle 3">
            <a:extLst>
              <a:ext uri="{FF2B5EF4-FFF2-40B4-BE49-F238E27FC236}">
                <a16:creationId xmlns:a16="http://schemas.microsoft.com/office/drawing/2014/main" id="{45DE7B2F-9083-1843-A578-29C4CA0A53FC}"/>
              </a:ext>
            </a:extLst>
          </p:cNvPr>
          <p:cNvSpPr>
            <a:spLocks noGrp="1" noChangeArrowheads="1"/>
          </p:cNvSpPr>
          <p:nvPr>
            <p:ph idx="1"/>
          </p:nvPr>
        </p:nvSpPr>
        <p:spPr/>
        <p:txBody>
          <a:bodyPr/>
          <a:lstStyle/>
          <a:p>
            <a:pPr eaLnBrk="1" hangingPunct="1">
              <a:lnSpc>
                <a:spcPct val="90000"/>
              </a:lnSpc>
              <a:defRPr/>
            </a:pPr>
            <a:r>
              <a:rPr lang="en-US" altLang="en-US">
                <a:ea typeface="ＭＳ Ｐゴシック" pitchFamily="34" charset="-128"/>
              </a:rPr>
              <a:t>Part of the ISO C++ Standard Library</a:t>
            </a:r>
          </a:p>
          <a:p>
            <a:pPr eaLnBrk="1" hangingPunct="1">
              <a:lnSpc>
                <a:spcPct val="90000"/>
              </a:lnSpc>
              <a:defRPr/>
            </a:pPr>
            <a:r>
              <a:rPr lang="en-US" altLang="en-US">
                <a:ea typeface="ＭＳ Ｐゴシック" pitchFamily="34" charset="-128"/>
              </a:rPr>
              <a:t>Mostly non-numerical</a:t>
            </a:r>
          </a:p>
          <a:p>
            <a:pPr lvl="1" eaLnBrk="1" hangingPunct="1">
              <a:lnSpc>
                <a:spcPct val="90000"/>
              </a:lnSpc>
              <a:defRPr/>
            </a:pPr>
            <a:r>
              <a:rPr lang="en-US" altLang="en-US">
                <a:ea typeface="Times New Roman" pitchFamily="18" charset="0"/>
              </a:rPr>
              <a:t>Only 4 standard algorithms specifically do computation</a:t>
            </a:r>
          </a:p>
          <a:p>
            <a:pPr lvl="2" eaLnBrk="1" hangingPunct="1">
              <a:lnSpc>
                <a:spcPct val="90000"/>
              </a:lnSpc>
              <a:defRPr/>
            </a:pPr>
            <a:r>
              <a:rPr lang="en-US" altLang="en-US">
                <a:ea typeface="Times New Roman" pitchFamily="18" charset="0"/>
              </a:rPr>
              <a:t>Accumulate, inner_product, partial_sum, adjacent_difference</a:t>
            </a:r>
          </a:p>
          <a:p>
            <a:pPr lvl="1" eaLnBrk="1" hangingPunct="1">
              <a:lnSpc>
                <a:spcPct val="90000"/>
              </a:lnSpc>
              <a:defRPr/>
            </a:pPr>
            <a:r>
              <a:rPr lang="en-US" altLang="en-US">
                <a:ea typeface="Times New Roman" pitchFamily="18" charset="0"/>
              </a:rPr>
              <a:t>Handles textual data as well as numeric data</a:t>
            </a:r>
          </a:p>
          <a:p>
            <a:pPr lvl="2" eaLnBrk="1" hangingPunct="1">
              <a:lnSpc>
                <a:spcPct val="90000"/>
              </a:lnSpc>
              <a:defRPr/>
            </a:pPr>
            <a:r>
              <a:rPr lang="en-US" altLang="en-US">
                <a:ea typeface="Times New Roman" pitchFamily="18" charset="0"/>
              </a:rPr>
              <a:t>E.g. string</a:t>
            </a:r>
          </a:p>
          <a:p>
            <a:pPr lvl="1" eaLnBrk="1" hangingPunct="1">
              <a:lnSpc>
                <a:spcPct val="90000"/>
              </a:lnSpc>
              <a:defRPr/>
            </a:pPr>
            <a:r>
              <a:rPr lang="en-US" altLang="en-US">
                <a:ea typeface="Times New Roman" pitchFamily="18" charset="0"/>
              </a:rPr>
              <a:t>Deals with organization of code and data</a:t>
            </a:r>
          </a:p>
          <a:p>
            <a:pPr lvl="2" eaLnBrk="1" hangingPunct="1">
              <a:lnSpc>
                <a:spcPct val="90000"/>
              </a:lnSpc>
              <a:defRPr/>
            </a:pPr>
            <a:r>
              <a:rPr lang="en-US" altLang="en-US">
                <a:ea typeface="Times New Roman" pitchFamily="18" charset="0"/>
              </a:rPr>
              <a:t>Built-in types, user-defined types, and data structures</a:t>
            </a:r>
          </a:p>
          <a:p>
            <a:pPr eaLnBrk="1" hangingPunct="1">
              <a:lnSpc>
                <a:spcPct val="90000"/>
              </a:lnSpc>
              <a:defRPr/>
            </a:pPr>
            <a:r>
              <a:rPr lang="en-US" altLang="en-US">
                <a:ea typeface="ＭＳ Ｐゴシック" pitchFamily="34" charset="-128"/>
              </a:rPr>
              <a:t>Optimizing disk access was among its original uses</a:t>
            </a:r>
          </a:p>
          <a:p>
            <a:pPr lvl="1" eaLnBrk="1" hangingPunct="1">
              <a:lnSpc>
                <a:spcPct val="90000"/>
              </a:lnSpc>
              <a:defRPr/>
            </a:pPr>
            <a:r>
              <a:rPr lang="en-US" altLang="en-US">
                <a:ea typeface="Times New Roman" pitchFamily="18" charset="0"/>
              </a:rPr>
              <a:t>Performance was always a key concern</a:t>
            </a:r>
          </a:p>
        </p:txBody>
      </p:sp>
      <p:sp>
        <p:nvSpPr>
          <p:cNvPr id="2" name="Text Placeholder 1">
            <a:extLst>
              <a:ext uri="{FF2B5EF4-FFF2-40B4-BE49-F238E27FC236}">
                <a16:creationId xmlns:a16="http://schemas.microsoft.com/office/drawing/2014/main" id="{B4FE2258-CB40-CA12-18A4-5DF1CD160414}"/>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D41C1BD1-C727-0C73-7649-B6F89AA3E4A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61925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BA4864DD-C809-F547-B751-B279B3FC2EF1}"/>
              </a:ext>
            </a:extLst>
          </p:cNvPr>
          <p:cNvSpPr>
            <a:spLocks noGrp="1" noChangeArrowheads="1"/>
          </p:cNvSpPr>
          <p:nvPr>
            <p:ph type="title"/>
          </p:nvPr>
        </p:nvSpPr>
        <p:spPr/>
        <p:txBody>
          <a:bodyPr/>
          <a:lstStyle/>
          <a:p>
            <a:pPr eaLnBrk="1" hangingPunct="1">
              <a:defRPr/>
            </a:pPr>
            <a:r>
              <a:rPr lang="en-US" altLang="en-US" dirty="0">
                <a:ea typeface="ＭＳ Ｐゴシック" pitchFamily="34" charset="-128"/>
              </a:rPr>
              <a:t>The STL</a:t>
            </a:r>
          </a:p>
        </p:txBody>
      </p:sp>
      <p:sp>
        <p:nvSpPr>
          <p:cNvPr id="4" name="Content Placeholder 3">
            <a:extLst>
              <a:ext uri="{FF2B5EF4-FFF2-40B4-BE49-F238E27FC236}">
                <a16:creationId xmlns:a16="http://schemas.microsoft.com/office/drawing/2014/main" id="{3949A010-3DEA-91B5-A9A6-9D8E0030AB04}"/>
              </a:ext>
            </a:extLst>
          </p:cNvPr>
          <p:cNvSpPr>
            <a:spLocks noGrp="1"/>
          </p:cNvSpPr>
          <p:nvPr>
            <p:ph idx="1"/>
          </p:nvPr>
        </p:nvSpPr>
        <p:spPr>
          <a:xfrm>
            <a:off x="457200" y="2346581"/>
            <a:ext cx="4441571" cy="3644104"/>
          </a:xfrm>
        </p:spPr>
        <p:txBody>
          <a:bodyPr/>
          <a:lstStyle/>
          <a:p>
            <a:pPr eaLnBrk="1" hangingPunct="1">
              <a:lnSpc>
                <a:spcPct val="90000"/>
              </a:lnSpc>
              <a:defRPr/>
            </a:pPr>
            <a:r>
              <a:rPr lang="en-US" altLang="en-US" dirty="0">
                <a:ea typeface="ＭＳ Ｐゴシック" pitchFamily="34" charset="-128"/>
              </a:rPr>
              <a:t>Designed by Alex </a:t>
            </a:r>
            <a:r>
              <a:rPr lang="en-US" altLang="en-US" dirty="0" err="1">
                <a:ea typeface="ＭＳ Ｐゴシック" pitchFamily="34" charset="-128"/>
              </a:rPr>
              <a:t>Stepanov</a:t>
            </a:r>
            <a:endParaRPr lang="en-US" altLang="en-US" dirty="0">
              <a:ea typeface="ＭＳ Ｐゴシック" pitchFamily="34" charset="-128"/>
            </a:endParaRPr>
          </a:p>
          <a:p>
            <a:pPr eaLnBrk="1" hangingPunct="1">
              <a:lnSpc>
                <a:spcPct val="90000"/>
              </a:lnSpc>
              <a:defRPr/>
            </a:pPr>
            <a:r>
              <a:rPr lang="en-US" altLang="en-US" dirty="0">
                <a:ea typeface="ＭＳ Ｐゴシック" pitchFamily="34" charset="-128"/>
              </a:rPr>
              <a:t>General aim: The most general, most</a:t>
            </a:r>
            <a:br>
              <a:rPr lang="en-US" altLang="en-US" dirty="0">
                <a:ea typeface="ＭＳ Ｐゴシック" pitchFamily="34" charset="-128"/>
              </a:rPr>
            </a:br>
            <a:r>
              <a:rPr lang="en-US" altLang="en-US" dirty="0">
                <a:ea typeface="ＭＳ Ｐゴシック" pitchFamily="34" charset="-128"/>
              </a:rPr>
              <a:t>efficient, most flexible representation</a:t>
            </a:r>
            <a:br>
              <a:rPr lang="en-US" altLang="en-US" dirty="0">
                <a:ea typeface="ＭＳ Ｐゴシック" pitchFamily="34" charset="-128"/>
              </a:rPr>
            </a:br>
            <a:r>
              <a:rPr lang="en-US" altLang="en-US" dirty="0">
                <a:ea typeface="ＭＳ Ｐゴシック" pitchFamily="34" charset="-128"/>
              </a:rPr>
              <a:t>of concepts (ideas, algorithms)</a:t>
            </a:r>
          </a:p>
          <a:p>
            <a:pPr lvl="1" eaLnBrk="1" hangingPunct="1">
              <a:lnSpc>
                <a:spcPct val="90000"/>
              </a:lnSpc>
              <a:defRPr/>
            </a:pPr>
            <a:r>
              <a:rPr lang="en-US" altLang="en-US" dirty="0">
                <a:ea typeface="Times New Roman" pitchFamily="18" charset="0"/>
              </a:rPr>
              <a:t>Represent separate concepts separately in code</a:t>
            </a:r>
          </a:p>
          <a:p>
            <a:pPr lvl="1" eaLnBrk="1" hangingPunct="1">
              <a:lnSpc>
                <a:spcPct val="90000"/>
              </a:lnSpc>
              <a:defRPr/>
            </a:pPr>
            <a:r>
              <a:rPr lang="en-US" altLang="en-US" dirty="0">
                <a:ea typeface="Times New Roman" pitchFamily="18" charset="0"/>
              </a:rPr>
              <a:t>Combine concepts freely wherever meaningful</a:t>
            </a:r>
          </a:p>
          <a:p>
            <a:pPr eaLnBrk="1" hangingPunct="1">
              <a:lnSpc>
                <a:spcPct val="90000"/>
              </a:lnSpc>
              <a:defRPr/>
            </a:pPr>
            <a:r>
              <a:rPr lang="en-US" altLang="en-US" dirty="0">
                <a:ea typeface="ＭＳ Ｐゴシック" pitchFamily="34" charset="-128"/>
              </a:rPr>
              <a:t>General aim to make programming </a:t>
            </a:r>
            <a:r>
              <a:rPr lang="ja-JP" altLang="en-US">
                <a:ea typeface="ＭＳ Ｐゴシック" pitchFamily="34" charset="-128"/>
              </a:rPr>
              <a:t>“</a:t>
            </a:r>
            <a:r>
              <a:rPr lang="en-US" altLang="ja-JP" dirty="0">
                <a:ea typeface="ＭＳ Ｐゴシック" pitchFamily="34" charset="-128"/>
              </a:rPr>
              <a:t>like math</a:t>
            </a:r>
            <a:r>
              <a:rPr lang="ja-JP" altLang="en-US">
                <a:ea typeface="ＭＳ Ｐゴシック" pitchFamily="34" charset="-128"/>
              </a:rPr>
              <a:t>”</a:t>
            </a:r>
            <a:endParaRPr lang="en-US" altLang="ja-JP" dirty="0">
              <a:ea typeface="ＭＳ Ｐゴシック" pitchFamily="34" charset="-128"/>
            </a:endParaRPr>
          </a:p>
          <a:p>
            <a:pPr lvl="1" eaLnBrk="1" hangingPunct="1">
              <a:lnSpc>
                <a:spcPct val="90000"/>
              </a:lnSpc>
              <a:defRPr/>
            </a:pPr>
            <a:r>
              <a:rPr lang="en-US" altLang="en-US" dirty="0">
                <a:ea typeface="Times New Roman" pitchFamily="18" charset="0"/>
              </a:rPr>
              <a:t>or even </a:t>
            </a:r>
            <a:r>
              <a:rPr lang="ja-JP" altLang="en-US">
                <a:ea typeface="ＭＳ Ｐゴシック" pitchFamily="34" charset="-128"/>
              </a:rPr>
              <a:t>“</a:t>
            </a:r>
            <a:r>
              <a:rPr lang="en-US" altLang="ja-JP" dirty="0">
                <a:ea typeface="ＭＳ Ｐゴシック" pitchFamily="34" charset="-128"/>
              </a:rPr>
              <a:t>Good programming </a:t>
            </a:r>
            <a:r>
              <a:rPr lang="en-US" altLang="ja-JP" i="1" dirty="0">
                <a:ea typeface="ＭＳ Ｐゴシック" pitchFamily="34" charset="-128"/>
              </a:rPr>
              <a:t>is</a:t>
            </a:r>
            <a:r>
              <a:rPr lang="en-US" altLang="ja-JP" dirty="0">
                <a:ea typeface="ＭＳ Ｐゴシック" pitchFamily="34" charset="-128"/>
              </a:rPr>
              <a:t> math</a:t>
            </a:r>
            <a:r>
              <a:rPr lang="ja-JP" altLang="en-US">
                <a:ea typeface="ＭＳ Ｐゴシック" pitchFamily="34" charset="-128"/>
              </a:rPr>
              <a:t>”</a:t>
            </a:r>
            <a:endParaRPr lang="en-US" altLang="ja-JP" dirty="0">
              <a:ea typeface="ＭＳ Ｐゴシック" pitchFamily="34" charset="-128"/>
            </a:endParaRPr>
          </a:p>
          <a:p>
            <a:pPr lvl="1" eaLnBrk="1" hangingPunct="1">
              <a:lnSpc>
                <a:spcPct val="90000"/>
              </a:lnSpc>
              <a:defRPr/>
            </a:pPr>
            <a:r>
              <a:rPr lang="en-US" altLang="en-US" dirty="0">
                <a:ea typeface="Times New Roman" pitchFamily="18" charset="0"/>
              </a:rPr>
              <a:t>works for integers, for floating-point numbers, for polynomials, for …</a:t>
            </a:r>
          </a:p>
          <a:p>
            <a:endParaRPr lang="en-US" dirty="0"/>
          </a:p>
        </p:txBody>
      </p:sp>
      <p:sp>
        <p:nvSpPr>
          <p:cNvPr id="7" name="Text Placeholder 6">
            <a:extLst>
              <a:ext uri="{FF2B5EF4-FFF2-40B4-BE49-F238E27FC236}">
                <a16:creationId xmlns:a16="http://schemas.microsoft.com/office/drawing/2014/main" id="{D50F533D-42C3-8CB3-C151-0F15B1FFB95C}"/>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FF226582-4371-165B-6E6B-5BA5FBFFD6B6}"/>
              </a:ext>
            </a:extLst>
          </p:cNvPr>
          <p:cNvSpPr>
            <a:spLocks noGrp="1"/>
          </p:cNvSpPr>
          <p:nvPr>
            <p:ph type="body" sz="quarter" idx="12"/>
          </p:nvPr>
        </p:nvSpPr>
        <p:spPr/>
        <p:txBody>
          <a:bodyPr/>
          <a:lstStyle/>
          <a:p>
            <a:endParaRPr lang="en-US"/>
          </a:p>
        </p:txBody>
      </p:sp>
      <p:pic>
        <p:nvPicPr>
          <p:cNvPr id="1026" name="Picture 2">
            <a:extLst>
              <a:ext uri="{FF2B5EF4-FFF2-40B4-BE49-F238E27FC236}">
                <a16:creationId xmlns:a16="http://schemas.microsoft.com/office/drawing/2014/main" id="{2DDF9A55-B544-90E4-C166-7ADA48DC2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1168" y="469900"/>
            <a:ext cx="3570287" cy="27303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E42D890-4DA8-9FB4-95A8-9B36C38D4529}"/>
              </a:ext>
            </a:extLst>
          </p:cNvPr>
          <p:cNvPicPr>
            <a:picLocks noChangeAspect="1"/>
          </p:cNvPicPr>
          <p:nvPr/>
        </p:nvPicPr>
        <p:blipFill>
          <a:blip r:embed="rId3"/>
          <a:stretch>
            <a:fillRect/>
          </a:stretch>
        </p:blipFill>
        <p:spPr>
          <a:xfrm>
            <a:off x="5401167" y="3248810"/>
            <a:ext cx="3570288" cy="1284636"/>
          </a:xfrm>
          <a:prstGeom prst="rect">
            <a:avLst/>
          </a:prstGeom>
        </p:spPr>
      </p:pic>
    </p:spTree>
    <p:extLst>
      <p:ext uri="{BB962C8B-B14F-4D97-AF65-F5344CB8AC3E}">
        <p14:creationId xmlns:p14="http://schemas.microsoft.com/office/powerpoint/2010/main" val="3572082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0EB7-B1FE-4446-9CDF-9088E4278EDD}"/>
              </a:ext>
            </a:extLst>
          </p:cNvPr>
          <p:cNvSpPr>
            <a:spLocks noGrp="1"/>
          </p:cNvSpPr>
          <p:nvPr>
            <p:ph type="title"/>
          </p:nvPr>
        </p:nvSpPr>
        <p:spPr/>
        <p:txBody>
          <a:bodyPr/>
          <a:lstStyle/>
          <a:p>
            <a:r>
              <a:rPr lang="en-GB" dirty="0"/>
              <a:t>The Standard Template Library, or STL</a:t>
            </a:r>
            <a:endParaRPr lang="en-US" dirty="0"/>
          </a:p>
        </p:txBody>
      </p:sp>
      <p:sp>
        <p:nvSpPr>
          <p:cNvPr id="3" name="Content Placeholder 2">
            <a:extLst>
              <a:ext uri="{FF2B5EF4-FFF2-40B4-BE49-F238E27FC236}">
                <a16:creationId xmlns:a16="http://schemas.microsoft.com/office/drawing/2014/main" id="{D972E37D-7113-2043-9CCE-BFEA720383D3}"/>
              </a:ext>
            </a:extLst>
          </p:cNvPr>
          <p:cNvSpPr>
            <a:spLocks noGrp="1"/>
          </p:cNvSpPr>
          <p:nvPr>
            <p:ph idx="1"/>
          </p:nvPr>
        </p:nvSpPr>
        <p:spPr/>
        <p:txBody>
          <a:bodyPr>
            <a:normAutofit/>
          </a:bodyPr>
          <a:lstStyle/>
          <a:p>
            <a:pPr marL="0" indent="0">
              <a:buNone/>
            </a:pPr>
            <a:r>
              <a:rPr lang="en-GB" dirty="0"/>
              <a:t>STL is a C++ library of container classes, algorithms, and iterators; </a:t>
            </a:r>
          </a:p>
          <a:p>
            <a:pPr marL="0" indent="0">
              <a:buNone/>
            </a:pPr>
            <a:endParaRPr lang="en-GB" dirty="0"/>
          </a:p>
          <a:p>
            <a:pPr marL="0" indent="0">
              <a:buNone/>
            </a:pPr>
            <a:r>
              <a:rPr lang="en-GB" dirty="0"/>
              <a:t>it provides many of the basic algorithms and data structures of computer science. </a:t>
            </a:r>
          </a:p>
          <a:p>
            <a:pPr marL="0" indent="0">
              <a:buNone/>
            </a:pPr>
            <a:endParaRPr lang="en-GB" dirty="0"/>
          </a:p>
          <a:p>
            <a:pPr marL="0" indent="0">
              <a:buNone/>
            </a:pPr>
            <a:r>
              <a:rPr lang="en-GB" dirty="0"/>
              <a:t>The STL is a generic library, meaning that its components are heavily parameterized: almost every component in the STL is a template. </a:t>
            </a:r>
          </a:p>
          <a:p>
            <a:pPr marL="0" indent="0">
              <a:buNone/>
            </a:pPr>
            <a:endParaRPr lang="en-GB" dirty="0"/>
          </a:p>
          <a:p>
            <a:pPr marL="0" indent="0">
              <a:buNone/>
            </a:pPr>
            <a:r>
              <a:rPr lang="en-GB" dirty="0"/>
              <a:t>You should make sure that you understand how templates work in C++ before you use the STL.</a:t>
            </a:r>
          </a:p>
          <a:p>
            <a:pPr marL="0" indent="0">
              <a:buNone/>
            </a:pPr>
            <a:endParaRPr lang="en-GB" dirty="0"/>
          </a:p>
          <a:p>
            <a:pPr marL="0" indent="0">
              <a:buNone/>
            </a:pPr>
            <a:r>
              <a:rPr lang="en-GB" dirty="0"/>
              <a:t> -SGI Introduction to the Standard Template Library</a:t>
            </a:r>
            <a:endParaRPr lang="en-US" dirty="0"/>
          </a:p>
        </p:txBody>
      </p:sp>
      <p:sp>
        <p:nvSpPr>
          <p:cNvPr id="4" name="Text Placeholder 3">
            <a:extLst>
              <a:ext uri="{FF2B5EF4-FFF2-40B4-BE49-F238E27FC236}">
                <a16:creationId xmlns:a16="http://schemas.microsoft.com/office/drawing/2014/main" id="{F95C04A8-D753-0E49-8208-B6CE77E7255B}"/>
              </a:ext>
            </a:extLst>
          </p:cNvPr>
          <p:cNvSpPr>
            <a:spLocks noGrp="1"/>
          </p:cNvSpPr>
          <p:nvPr>
            <p:ph type="body" sz="quarter" idx="10"/>
          </p:nvPr>
        </p:nvSpPr>
        <p:spPr/>
        <p:txBody>
          <a:bodyPr/>
          <a:lstStyle/>
          <a:p>
            <a:r>
              <a:rPr lang="en-US" dirty="0"/>
              <a:t>Advanced Programming</a:t>
            </a:r>
          </a:p>
          <a:p>
            <a:endParaRPr lang="en-US" dirty="0"/>
          </a:p>
        </p:txBody>
      </p:sp>
      <p:sp>
        <p:nvSpPr>
          <p:cNvPr id="5" name="Text Placeholder 4">
            <a:extLst>
              <a:ext uri="{FF2B5EF4-FFF2-40B4-BE49-F238E27FC236}">
                <a16:creationId xmlns:a16="http://schemas.microsoft.com/office/drawing/2014/main" id="{9036D951-B218-0C4D-88F9-AEBCB95F5A7E}"/>
              </a:ext>
            </a:extLst>
          </p:cNvPr>
          <p:cNvSpPr>
            <a:spLocks noGrp="1"/>
          </p:cNvSpPr>
          <p:nvPr>
            <p:ph type="body" sz="quarter" idx="12"/>
          </p:nvPr>
        </p:nvSpPr>
        <p:spPr/>
        <p:txBody>
          <a:bodyPr/>
          <a:lstStyle/>
          <a:p>
            <a:endParaRPr lang="en-US" dirty="0"/>
          </a:p>
          <a:p>
            <a:endParaRPr lang="en-US" dirty="0"/>
          </a:p>
        </p:txBody>
      </p:sp>
    </p:spTree>
    <p:extLst>
      <p:ext uri="{BB962C8B-B14F-4D97-AF65-F5344CB8AC3E}">
        <p14:creationId xmlns:p14="http://schemas.microsoft.com/office/powerpoint/2010/main" val="1189499902"/>
      </p:ext>
    </p:extLst>
  </p:cSld>
  <p:clrMapOvr>
    <a:masterClrMapping/>
  </p:clrMapOvr>
</p:sld>
</file>

<file path=ppt/theme/theme1.xml><?xml version="1.0" encoding="utf-8"?>
<a:theme xmlns:a="http://schemas.openxmlformats.org/drawingml/2006/main" name="Imperial College London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1179</TotalTime>
  <Words>3914</Words>
  <Application>Microsoft Macintosh PowerPoint</Application>
  <PresentationFormat>On-screen Show (4:3)</PresentationFormat>
  <Paragraphs>561</Paragraphs>
  <Slides>53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ＭＳ Ｐゴシック</vt:lpstr>
      <vt:lpstr>Arial</vt:lpstr>
      <vt:lpstr>Consolas</vt:lpstr>
      <vt:lpstr>CourierNewPSMT</vt:lpstr>
      <vt:lpstr>LucidaGrande</vt:lpstr>
      <vt:lpstr>Times</vt:lpstr>
      <vt:lpstr>Times New Roman</vt:lpstr>
      <vt:lpstr>Wingdings</vt:lpstr>
      <vt:lpstr>Imperial College London Theme</vt:lpstr>
      <vt:lpstr>Advanced Programming</vt:lpstr>
      <vt:lpstr>Objects</vt:lpstr>
      <vt:lpstr>“C++ Success” by Bjarne Stroustrup</vt:lpstr>
      <vt:lpstr>Common tasks</vt:lpstr>
      <vt:lpstr>Aims</vt:lpstr>
      <vt:lpstr>Generic programming</vt:lpstr>
      <vt:lpstr>The STL</vt:lpstr>
      <vt:lpstr>The STL</vt:lpstr>
      <vt:lpstr>The Standard Template Library, or STL</vt:lpstr>
      <vt:lpstr>STL Library</vt:lpstr>
      <vt:lpstr>Types of Containers</vt:lpstr>
      <vt:lpstr>Basic model</vt:lpstr>
      <vt:lpstr>The STL</vt:lpstr>
      <vt:lpstr>Basic model</vt:lpstr>
      <vt:lpstr>Iterators</vt:lpstr>
      <vt:lpstr>How iterators work</vt:lpstr>
      <vt:lpstr>Sequence Containers</vt:lpstr>
      <vt:lpstr>vector</vt:lpstr>
      <vt:lpstr>insert() into vector</vt:lpstr>
      <vt:lpstr>erase() from vector</vt:lpstr>
      <vt:lpstr>list</vt:lpstr>
      <vt:lpstr>What happens when you insert() into a list?</vt:lpstr>
      <vt:lpstr>What happens when you erase() from a list?</vt:lpstr>
      <vt:lpstr>Methods to traverse a vector</vt:lpstr>
      <vt:lpstr>Methods to traverse a vector</vt:lpstr>
      <vt:lpstr>vector vs. list</vt:lpstr>
      <vt:lpstr>Associative Containers</vt:lpstr>
      <vt:lpstr>Associative Containers</vt:lpstr>
      <vt:lpstr>Unordered Containers</vt:lpstr>
      <vt:lpstr>std::set</vt:lpstr>
      <vt:lpstr>Associative Containers: Sets</vt:lpstr>
      <vt:lpstr>Example: Sets</vt:lpstr>
      <vt:lpstr>Insert elements: Set</vt:lpstr>
      <vt:lpstr>Map</vt:lpstr>
      <vt:lpstr>Associative Containers: Maps</vt:lpstr>
      <vt:lpstr>Insert elements: Map</vt:lpstr>
      <vt:lpstr>Map (an associative array)</vt:lpstr>
      <vt:lpstr>Map</vt:lpstr>
      <vt:lpstr>Map example (build some maps)</vt:lpstr>
      <vt:lpstr>Map example (some uses)</vt:lpstr>
      <vt:lpstr>Map example (calculate the DJ index)</vt:lpstr>
      <vt:lpstr>Containers have different benefits and costs</vt:lpstr>
      <vt:lpstr>PowerPoint Presentation</vt:lpstr>
      <vt:lpstr>Advanced Programming</vt:lpstr>
      <vt:lpstr>Measuring time</vt:lpstr>
      <vt:lpstr>std::chrono</vt:lpstr>
      <vt:lpstr>std::chrono::system_clock</vt:lpstr>
      <vt:lpstr>std::chrono::steady_clock </vt:lpstr>
      <vt:lpstr>std::chrono::high_resolution_clock</vt:lpstr>
      <vt:lpstr>now()</vt:lpstr>
      <vt:lpstr>An example</vt:lpstr>
      <vt:lpstr>Also consider…</vt:lpstr>
      <vt:lpstr>PowerPoint Presentation</vt:lpstr>
    </vt:vector>
  </TitlesOfParts>
  <Company>Imperial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Bolt</dc:creator>
  <cp:lastModifiedBy>Paluszny Rodriguez, Adriana</cp:lastModifiedBy>
  <cp:revision>48</cp:revision>
  <dcterms:created xsi:type="dcterms:W3CDTF">2017-02-16T14:49:58Z</dcterms:created>
  <dcterms:modified xsi:type="dcterms:W3CDTF">2024-03-11T15:29:39Z</dcterms:modified>
</cp:coreProperties>
</file>